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84" r:id="rId3"/>
    <p:sldId id="385"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353" r:id="rId120"/>
    <p:sldId id="354" r:id="rId121"/>
    <p:sldId id="355" r:id="rId122"/>
    <p:sldId id="356" r:id="rId123"/>
    <p:sldId id="357" r:id="rId124"/>
    <p:sldId id="358" r:id="rId125"/>
    <p:sldId id="359" r:id="rId126"/>
    <p:sldId id="360" r:id="rId127"/>
    <p:sldId id="361" r:id="rId128"/>
    <p:sldId id="362" r:id="rId129"/>
    <p:sldId id="363" r:id="rId130"/>
    <p:sldId id="364" r:id="rId131"/>
    <p:sldId id="365" r:id="rId132"/>
    <p:sldId id="366" r:id="rId133"/>
    <p:sldId id="367" r:id="rId134"/>
    <p:sldId id="368" r:id="rId135"/>
    <p:sldId id="369" r:id="rId136"/>
    <p:sldId id="370" r:id="rId137"/>
    <p:sldId id="371" r:id="rId138"/>
    <p:sldId id="372" r:id="rId139"/>
    <p:sldId id="373" r:id="rId140"/>
    <p:sldId id="374" r:id="rId141"/>
    <p:sldId id="375" r:id="rId142"/>
    <p:sldId id="376" r:id="rId143"/>
    <p:sldId id="377" r:id="rId144"/>
    <p:sldId id="378" r:id="rId145"/>
    <p:sldId id="379" r:id="rId146"/>
    <p:sldId id="380" r:id="rId147"/>
    <p:sldId id="381" r:id="rId148"/>
    <p:sldId id="405" r:id="rId149"/>
    <p:sldId id="406" r:id="rId150"/>
    <p:sldId id="407" r:id="rId151"/>
  </p:sldIdLst>
  <p:sldSz cx="9144000" cy="6858000" type="screen4x3"/>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02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2" autoAdjust="0"/>
  </p:normalViewPr>
  <p:slideViewPr>
    <p:cSldViewPr>
      <p:cViewPr varScale="1">
        <p:scale>
          <a:sx n="70" d="100"/>
          <a:sy n="70" d="100"/>
        </p:scale>
        <p:origin x="-1386" y="-84"/>
      </p:cViewPr>
      <p:guideLst>
        <p:guide orient="horz" pos="2160"/>
        <p:guide pos="2880"/>
      </p:guideLst>
    </p:cSldViewPr>
  </p:slideViewPr>
  <p:outlineViewPr>
    <p:cViewPr>
      <p:scale>
        <a:sx n="33" d="100"/>
        <a:sy n="33" d="100"/>
      </p:scale>
      <p:origin x="0" y="1617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33ACB674-077B-4FF7-B9BB-CB3C80796235}"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3ACB674-077B-4FF7-B9BB-CB3C8079623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3ACB674-077B-4FF7-B9BB-CB3C8079623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3ACB674-077B-4FF7-B9BB-CB3C8079623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3ACB674-077B-4FF7-B9BB-CB3C80796235}"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3ACB674-077B-4FF7-B9BB-CB3C8079623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33ACB674-077B-4FF7-B9BB-CB3C8079623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33ACB674-077B-4FF7-B9BB-CB3C8079623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33ACB674-077B-4FF7-B9BB-CB3C80796235}"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3ACB674-077B-4FF7-B9BB-CB3C8079623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E67A4026-DE39-4C2B-98CB-6CA7ED7B9F8E}" type="datetimeFigureOut">
              <a:rPr lang="en-US" smtClean="0"/>
              <a:t>1/11/2023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3ACB674-077B-4FF7-B9BB-CB3C80796235}"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E67A4026-DE39-4C2B-98CB-6CA7ED7B9F8E}" type="datetimeFigureOut">
              <a:rPr lang="en-US" smtClean="0"/>
              <a:t>1/11/2023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33ACB674-077B-4FF7-B9BB-CB3C80796235}"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1736725" y="1849438"/>
            <a:ext cx="7407275" cy="1752600"/>
          </a:xfrm>
        </p:spPr>
        <p:txBody>
          <a:bodyPr>
            <a:noAutofit/>
          </a:bodyPr>
          <a:lstStyle/>
          <a:p>
            <a:endParaRPr lang="en-US" dirty="0" smtClean="0"/>
          </a:p>
          <a:p>
            <a:endParaRPr lang="en-US" dirty="0"/>
          </a:p>
          <a:p>
            <a:endParaRPr lang="en-US" dirty="0" smtClean="0"/>
          </a:p>
          <a:p>
            <a:pPr marL="82296" indent="0">
              <a:buNone/>
            </a:pPr>
            <a:endParaRPr lang="en-US" b="1" u="sng" dirty="0" smtClean="0">
              <a:solidFill>
                <a:schemeClr val="accent6"/>
              </a:solidFill>
              <a:latin typeface="Algerian" pitchFamily="82" charset="0"/>
            </a:endParaRPr>
          </a:p>
          <a:p>
            <a:pPr marL="82296" indent="0">
              <a:buNone/>
            </a:pPr>
            <a:endParaRPr lang="en-US" b="1" u="sng" dirty="0" smtClean="0">
              <a:solidFill>
                <a:schemeClr val="accent6"/>
              </a:solidFill>
              <a:latin typeface="Bookman Old Style" pitchFamily="18" charset="0"/>
            </a:endParaRPr>
          </a:p>
        </p:txBody>
      </p:sp>
      <p:sp>
        <p:nvSpPr>
          <p:cNvPr id="6" name="Rectangle 5"/>
          <p:cNvSpPr/>
          <p:nvPr/>
        </p:nvSpPr>
        <p:spPr>
          <a:xfrm>
            <a:off x="467544" y="332656"/>
            <a:ext cx="8604726" cy="2585323"/>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Project Presentation on </a:t>
            </a:r>
          </a:p>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r>
              <a:rPr lang="en-US" sz="5400" b="1" i="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Customer Retention</a:t>
            </a: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12" name="Rectangle 11"/>
          <p:cNvSpPr/>
          <p:nvPr/>
        </p:nvSpPr>
        <p:spPr>
          <a:xfrm>
            <a:off x="1187625" y="5871842"/>
            <a:ext cx="3617510" cy="590206"/>
          </a:xfrm>
          <a:prstGeom prst="rect">
            <a:avLst/>
          </a:prstGeom>
          <a:noFill/>
        </p:spPr>
        <p:txBody>
          <a:bodyPr wrap="square" lIns="91440" tIns="45720" rIns="91440" bIns="45720">
            <a:spAutoFit/>
          </a:bodyPr>
          <a:lstStyle/>
          <a:p>
            <a:pPr algn="ctr"/>
            <a:r>
              <a:rPr lang="en-US" sz="32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Pooja</a:t>
            </a:r>
            <a:r>
              <a:rPr lang="en-US" sz="32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Jain(Int-34)</a:t>
            </a:r>
            <a:endParaRPr lang="en-US" sz="32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3" name="Rectangle 12"/>
          <p:cNvSpPr/>
          <p:nvPr/>
        </p:nvSpPr>
        <p:spPr>
          <a:xfrm>
            <a:off x="833445" y="5163955"/>
            <a:ext cx="3936462" cy="707886"/>
          </a:xfrm>
          <a:prstGeom prst="rect">
            <a:avLst/>
          </a:prstGeom>
          <a:noFill/>
        </p:spPr>
        <p:txBody>
          <a:bodyPr wrap="square" lIns="91440" tIns="45720" rIns="91440" bIns="45720">
            <a:spAutoFit/>
          </a:bodyPr>
          <a:lstStyle/>
          <a:p>
            <a:pPr algn="ctr"/>
            <a:r>
              <a:rPr lang="en-US" sz="4000" b="1" u="sng"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Presented By</a:t>
            </a:r>
            <a:endParaRPr lang="en-US" sz="4000" b="1" u="sng"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876636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rPr>
              <a:t>EDA</a:t>
            </a:r>
            <a:endParaRPr lang="en-US" dirty="0"/>
          </a:p>
        </p:txBody>
      </p:sp>
      <p:sp>
        <p:nvSpPr>
          <p:cNvPr id="3" name="Content Placeholder 2"/>
          <p:cNvSpPr>
            <a:spLocks noGrp="1"/>
          </p:cNvSpPr>
          <p:nvPr>
            <p:ph idx="1"/>
          </p:nvPr>
        </p:nvSpPr>
        <p:spPr/>
        <p:txBody>
          <a:bodyPr>
            <a:normAutofit fontScale="92500" lnSpcReduction="20000"/>
          </a:bodyPr>
          <a:lstStyle/>
          <a:p>
            <a:pPr marL="0" lvl="0" indent="0">
              <a:buNone/>
            </a:pPr>
            <a:r>
              <a:rPr lang="en-US" dirty="0">
                <a:solidFill>
                  <a:schemeClr val="accent1"/>
                </a:solidFill>
                <a:latin typeface="Bookman Old Style" pitchFamily="18" charset="0"/>
              </a:rPr>
              <a:t>1.General feature describing Population and online </a:t>
            </a:r>
            <a:r>
              <a:rPr lang="en-US" dirty="0" smtClean="0">
                <a:solidFill>
                  <a:schemeClr val="accent1"/>
                </a:solidFill>
                <a:latin typeface="Bookman Old Style" pitchFamily="18" charset="0"/>
              </a:rPr>
              <a:t>shopping</a:t>
            </a:r>
          </a:p>
          <a:p>
            <a:pPr marL="0" lvl="0" indent="0">
              <a:buNone/>
            </a:pPr>
            <a:endParaRPr lang="en-US" dirty="0">
              <a:solidFill>
                <a:schemeClr val="accent1"/>
              </a:solidFill>
              <a:latin typeface="Bookman Old Style" pitchFamily="18" charset="0"/>
            </a:endParaRPr>
          </a:p>
          <a:p>
            <a:pPr marL="342900" indent="-342900">
              <a:buFont typeface="Wingdings" pitchFamily="2" charset="2"/>
              <a:buChar char="§"/>
            </a:pPr>
            <a:r>
              <a:rPr lang="en-US" sz="2600" dirty="0">
                <a:solidFill>
                  <a:schemeClr val="accent1"/>
                </a:solidFill>
                <a:latin typeface="Bookman Old Style" pitchFamily="18" charset="0"/>
              </a:rPr>
              <a:t>Here we have done </a:t>
            </a:r>
            <a:r>
              <a:rPr lang="en-US" sz="2600" b="1" dirty="0">
                <a:solidFill>
                  <a:schemeClr val="accent1"/>
                </a:solidFill>
                <a:latin typeface="Bookman Old Style" pitchFamily="18" charset="0"/>
              </a:rPr>
              <a:t>personal detail analysis</a:t>
            </a:r>
            <a:r>
              <a:rPr lang="en-US" sz="2600" dirty="0">
                <a:solidFill>
                  <a:schemeClr val="accent1"/>
                </a:solidFill>
                <a:latin typeface="Bookman Old Style" pitchFamily="18" charset="0"/>
              </a:rPr>
              <a:t> of customers and </a:t>
            </a:r>
            <a:r>
              <a:rPr lang="en-US" sz="2600" b="1" dirty="0">
                <a:solidFill>
                  <a:schemeClr val="accent1"/>
                </a:solidFill>
                <a:latin typeface="Bookman Old Style" pitchFamily="18" charset="0"/>
              </a:rPr>
              <a:t>trend of shopping.</a:t>
            </a:r>
          </a:p>
          <a:p>
            <a:pPr marL="0" indent="0">
              <a:buNone/>
            </a:pPr>
            <a:endParaRPr lang="en-US" dirty="0">
              <a:solidFill>
                <a:schemeClr val="accent1"/>
              </a:solidFill>
              <a:latin typeface="Bookman Old Style" pitchFamily="18" charset="0"/>
            </a:endParaRPr>
          </a:p>
          <a:p>
            <a:pPr marL="0" indent="0">
              <a:buNone/>
            </a:pPr>
            <a:r>
              <a:rPr lang="en-US" dirty="0">
                <a:solidFill>
                  <a:schemeClr val="accent1"/>
                </a:solidFill>
                <a:latin typeface="Bookman Old Style" pitchFamily="18" charset="0"/>
              </a:rPr>
              <a:t>2.Feature describing Devices and technology </a:t>
            </a:r>
            <a:r>
              <a:rPr lang="en-US" dirty="0" smtClean="0">
                <a:solidFill>
                  <a:schemeClr val="accent1"/>
                </a:solidFill>
                <a:latin typeface="Bookman Old Style" pitchFamily="18" charset="0"/>
              </a:rPr>
              <a:t>used</a:t>
            </a:r>
          </a:p>
          <a:p>
            <a:pPr marL="0" indent="0">
              <a:buNone/>
            </a:pPr>
            <a:endParaRPr lang="en-US" dirty="0">
              <a:solidFill>
                <a:schemeClr val="accent1"/>
              </a:solidFill>
              <a:latin typeface="Bookman Old Style" pitchFamily="18" charset="0"/>
            </a:endParaRPr>
          </a:p>
          <a:p>
            <a:pPr marL="457200" indent="-457200">
              <a:buFont typeface="Wingdings" pitchFamily="2" charset="2"/>
              <a:buChar char="§"/>
            </a:pPr>
            <a:r>
              <a:rPr lang="en-US" sz="2600" dirty="0">
                <a:solidFill>
                  <a:schemeClr val="accent1"/>
                </a:solidFill>
                <a:latin typeface="Bookman Old Style" pitchFamily="18" charset="0"/>
              </a:rPr>
              <a:t>Here we have done </a:t>
            </a:r>
            <a:r>
              <a:rPr lang="en-US" sz="2600" b="1" dirty="0">
                <a:solidFill>
                  <a:schemeClr val="accent1"/>
                </a:solidFill>
                <a:latin typeface="Bookman Old Style" pitchFamily="18" charset="0"/>
              </a:rPr>
              <a:t>Device analysis</a:t>
            </a:r>
            <a:r>
              <a:rPr lang="en-US" sz="2600" dirty="0">
                <a:solidFill>
                  <a:schemeClr val="accent1"/>
                </a:solidFill>
                <a:latin typeface="Bookman Old Style" pitchFamily="18" charset="0"/>
              </a:rPr>
              <a:t> of customers and </a:t>
            </a:r>
            <a:r>
              <a:rPr lang="en-US" sz="2600" b="1" dirty="0">
                <a:solidFill>
                  <a:schemeClr val="accent1"/>
                </a:solidFill>
                <a:latin typeface="Bookman Old Style" pitchFamily="18" charset="0"/>
              </a:rPr>
              <a:t>Operating system </a:t>
            </a:r>
            <a:r>
              <a:rPr lang="en-US" sz="2600" dirty="0">
                <a:solidFill>
                  <a:schemeClr val="accent1"/>
                </a:solidFill>
                <a:latin typeface="Bookman Old Style" pitchFamily="18" charset="0"/>
              </a:rPr>
              <a:t>, </a:t>
            </a:r>
            <a:r>
              <a:rPr lang="en-US" sz="2600" b="1" dirty="0">
                <a:solidFill>
                  <a:schemeClr val="accent1"/>
                </a:solidFill>
                <a:latin typeface="Bookman Old Style" pitchFamily="18" charset="0"/>
              </a:rPr>
              <a:t>browser </a:t>
            </a:r>
            <a:r>
              <a:rPr lang="en-US" sz="2600" dirty="0">
                <a:solidFill>
                  <a:schemeClr val="accent1"/>
                </a:solidFill>
                <a:latin typeface="Bookman Old Style" pitchFamily="18" charset="0"/>
              </a:rPr>
              <a:t>and </a:t>
            </a:r>
            <a:r>
              <a:rPr lang="en-US" sz="2600" b="1" dirty="0">
                <a:solidFill>
                  <a:schemeClr val="accent1"/>
                </a:solidFill>
                <a:latin typeface="Bookman Old Style" pitchFamily="18" charset="0"/>
              </a:rPr>
              <a:t>Channel </a:t>
            </a:r>
            <a:r>
              <a:rPr lang="en-US" sz="2600" dirty="0">
                <a:solidFill>
                  <a:schemeClr val="accent1"/>
                </a:solidFill>
                <a:latin typeface="Bookman Old Style" pitchFamily="18" charset="0"/>
              </a:rPr>
              <a:t>used for shopping</a:t>
            </a:r>
          </a:p>
          <a:p>
            <a:pPr marL="0" indent="0">
              <a:buNone/>
            </a:pPr>
            <a:endParaRPr lang="en-US" dirty="0">
              <a:solidFill>
                <a:schemeClr val="accent1"/>
              </a:solidFill>
              <a:latin typeface="Bookman Old Style" pitchFamily="18" charset="0"/>
            </a:endParaRPr>
          </a:p>
          <a:p>
            <a:pPr marL="0" indent="0">
              <a:buNone/>
            </a:pPr>
            <a:endParaRPr lang="en-IN" dirty="0">
              <a:solidFill>
                <a:schemeClr val="accent1"/>
              </a:solidFill>
              <a:latin typeface="Bookman Old Style" pitchFamily="18" charset="0"/>
            </a:endParaRPr>
          </a:p>
          <a:p>
            <a:endParaRPr lang="en-US" dirty="0">
              <a:solidFill>
                <a:schemeClr val="accent1"/>
              </a:solidFill>
              <a:latin typeface="Bookman Old Style" pitchFamily="18" charset="0"/>
            </a:endParaRPr>
          </a:p>
        </p:txBody>
      </p:sp>
    </p:spTree>
    <p:extLst>
      <p:ext uri="{BB962C8B-B14F-4D97-AF65-F5344CB8AC3E}">
        <p14:creationId xmlns:p14="http://schemas.microsoft.com/office/powerpoint/2010/main" val="273722512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15554054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37329372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23216452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26963353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20636656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122716057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1308639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258497347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30455760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3969343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rPr>
              <a:t>EDA</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sz="3000" dirty="0">
                <a:solidFill>
                  <a:schemeClr val="accent1"/>
                </a:solidFill>
                <a:latin typeface="Bookman Old Style" pitchFamily="18" charset="0"/>
              </a:rPr>
              <a:t>3. Feature describing Site Exploration, Buying Decision and </a:t>
            </a:r>
            <a:r>
              <a:rPr lang="en-US" sz="3000" dirty="0" smtClean="0">
                <a:solidFill>
                  <a:schemeClr val="accent1"/>
                </a:solidFill>
                <a:latin typeface="Bookman Old Style" pitchFamily="18" charset="0"/>
              </a:rPr>
              <a:t>Payments</a:t>
            </a:r>
          </a:p>
          <a:p>
            <a:pPr marL="0" indent="0">
              <a:buNone/>
            </a:pPr>
            <a:endParaRPr lang="en-US" sz="3000" dirty="0">
              <a:solidFill>
                <a:schemeClr val="accent1"/>
              </a:solidFill>
              <a:latin typeface="Bookman Old Style" pitchFamily="18" charset="0"/>
            </a:endParaRPr>
          </a:p>
          <a:p>
            <a:pPr marL="342900" indent="-342900">
              <a:buFont typeface="Wingdings" pitchFamily="2" charset="2"/>
              <a:buChar char="§"/>
            </a:pPr>
            <a:r>
              <a:rPr lang="en-US" sz="2400" dirty="0">
                <a:solidFill>
                  <a:schemeClr val="accent1"/>
                </a:solidFill>
                <a:latin typeface="Bookman Old Style" pitchFamily="18" charset="0"/>
              </a:rPr>
              <a:t>Here we </a:t>
            </a:r>
            <a:r>
              <a:rPr lang="en-US" sz="2400" dirty="0" smtClean="0">
                <a:solidFill>
                  <a:schemeClr val="accent1"/>
                </a:solidFill>
                <a:latin typeface="Bookman Old Style" pitchFamily="18" charset="0"/>
              </a:rPr>
              <a:t>analyze </a:t>
            </a:r>
            <a:r>
              <a:rPr lang="en-US" sz="2400" b="1" dirty="0">
                <a:solidFill>
                  <a:schemeClr val="accent1"/>
                </a:solidFill>
                <a:latin typeface="Bookman Old Style" pitchFamily="18" charset="0"/>
              </a:rPr>
              <a:t>time spent </a:t>
            </a:r>
            <a:r>
              <a:rPr lang="en-US" sz="2400" dirty="0">
                <a:solidFill>
                  <a:schemeClr val="accent1"/>
                </a:solidFill>
                <a:latin typeface="Bookman Old Style" pitchFamily="18" charset="0"/>
              </a:rPr>
              <a:t>before shopping, </a:t>
            </a:r>
            <a:r>
              <a:rPr lang="en-US" sz="2400" b="1" dirty="0">
                <a:solidFill>
                  <a:schemeClr val="accent1"/>
                </a:solidFill>
                <a:latin typeface="Bookman Old Style" pitchFamily="18" charset="0"/>
              </a:rPr>
              <a:t>cart</a:t>
            </a:r>
            <a:r>
              <a:rPr lang="en-US" sz="2400" dirty="0">
                <a:solidFill>
                  <a:schemeClr val="accent1"/>
                </a:solidFill>
                <a:latin typeface="Bookman Old Style" pitchFamily="18" charset="0"/>
              </a:rPr>
              <a:t> behavior ,</a:t>
            </a:r>
            <a:r>
              <a:rPr lang="en-US" sz="2400" b="1" dirty="0">
                <a:solidFill>
                  <a:schemeClr val="accent1"/>
                </a:solidFill>
                <a:latin typeface="Bookman Old Style" pitchFamily="18" charset="0"/>
              </a:rPr>
              <a:t>payment methods </a:t>
            </a:r>
            <a:r>
              <a:rPr lang="en-US" sz="2400" dirty="0">
                <a:solidFill>
                  <a:schemeClr val="accent1"/>
                </a:solidFill>
                <a:latin typeface="Bookman Old Style" pitchFamily="18" charset="0"/>
              </a:rPr>
              <a:t>etc. of customers.</a:t>
            </a:r>
            <a:endParaRPr lang="en-US" sz="2400" b="1" dirty="0">
              <a:solidFill>
                <a:schemeClr val="accent1"/>
              </a:solidFill>
              <a:latin typeface="Bookman Old Style" pitchFamily="18" charset="0"/>
            </a:endParaRPr>
          </a:p>
          <a:p>
            <a:pPr marL="0" indent="0">
              <a:buNone/>
            </a:pPr>
            <a:endParaRPr lang="en-US" sz="2000" dirty="0">
              <a:solidFill>
                <a:schemeClr val="accent1"/>
              </a:solidFill>
              <a:latin typeface="Bookman Old Style" pitchFamily="18" charset="0"/>
            </a:endParaRPr>
          </a:p>
          <a:p>
            <a:pPr marL="0" lvl="0" indent="0">
              <a:buNone/>
            </a:pPr>
            <a:r>
              <a:rPr lang="en-US" dirty="0">
                <a:solidFill>
                  <a:schemeClr val="accent1"/>
                </a:solidFill>
                <a:latin typeface="Bookman Old Style" pitchFamily="18" charset="0"/>
              </a:rPr>
              <a:t>4. Features describing Website and performance, online shopping convenience and </a:t>
            </a:r>
            <a:r>
              <a:rPr lang="en-US" dirty="0" smtClean="0">
                <a:solidFill>
                  <a:schemeClr val="accent1"/>
                </a:solidFill>
                <a:latin typeface="Bookman Old Style" pitchFamily="18" charset="0"/>
              </a:rPr>
              <a:t>satisfaction</a:t>
            </a:r>
          </a:p>
          <a:p>
            <a:pPr marL="0" lvl="0" indent="0">
              <a:buNone/>
            </a:pPr>
            <a:endParaRPr lang="en-US" dirty="0">
              <a:solidFill>
                <a:schemeClr val="accent1"/>
              </a:solidFill>
              <a:latin typeface="Bookman Old Style" pitchFamily="18" charset="0"/>
            </a:endParaRPr>
          </a:p>
          <a:p>
            <a:pPr marL="342900" indent="-342900">
              <a:buFont typeface="Wingdings" pitchFamily="2" charset="2"/>
              <a:buChar char="§"/>
            </a:pPr>
            <a:r>
              <a:rPr lang="en-US" sz="2600" dirty="0">
                <a:solidFill>
                  <a:schemeClr val="accent1"/>
                </a:solidFill>
                <a:latin typeface="Bookman Old Style" pitchFamily="18" charset="0"/>
              </a:rPr>
              <a:t>Here we study the </a:t>
            </a:r>
            <a:r>
              <a:rPr lang="en-US" sz="2600" b="1" dirty="0">
                <a:solidFill>
                  <a:schemeClr val="accent1"/>
                </a:solidFill>
                <a:latin typeface="Bookman Old Style" pitchFamily="18" charset="0"/>
              </a:rPr>
              <a:t>overall shopping experience </a:t>
            </a:r>
            <a:r>
              <a:rPr lang="en-US" sz="2600" dirty="0">
                <a:solidFill>
                  <a:schemeClr val="accent1"/>
                </a:solidFill>
                <a:latin typeface="Bookman Old Style" pitchFamily="18" charset="0"/>
              </a:rPr>
              <a:t>with site</a:t>
            </a:r>
            <a:r>
              <a:rPr lang="en-US" sz="2000" b="1" dirty="0">
                <a:solidFill>
                  <a:schemeClr val="accent1"/>
                </a:solidFill>
                <a:latin typeface="Bookman Old Style" pitchFamily="18" charset="0"/>
              </a:rPr>
              <a:t>.</a:t>
            </a:r>
            <a:endParaRPr lang="en-US" sz="2000" dirty="0">
              <a:solidFill>
                <a:schemeClr val="accent1"/>
              </a:solidFill>
              <a:latin typeface="Bookman Old Style" pitchFamily="18" charset="0"/>
            </a:endParaRPr>
          </a:p>
          <a:p>
            <a:pPr marL="0" indent="0">
              <a:buNone/>
            </a:pPr>
            <a:endParaRPr lang="en-US" dirty="0">
              <a:solidFill>
                <a:schemeClr val="accent1"/>
              </a:solidFill>
              <a:latin typeface="Bookman Old Style" pitchFamily="18" charset="0"/>
            </a:endParaRPr>
          </a:p>
          <a:p>
            <a:pPr marL="0" indent="0">
              <a:buNone/>
            </a:pPr>
            <a:endParaRPr lang="en-IN" dirty="0">
              <a:solidFill>
                <a:schemeClr val="accent1"/>
              </a:solidFill>
              <a:latin typeface="Bookman Old Style" pitchFamily="18" charset="0"/>
            </a:endParaRPr>
          </a:p>
          <a:p>
            <a:endParaRPr lang="en-US" dirty="0">
              <a:solidFill>
                <a:schemeClr val="accent1"/>
              </a:solidFill>
            </a:endParaRPr>
          </a:p>
        </p:txBody>
      </p:sp>
    </p:spTree>
    <p:extLst>
      <p:ext uri="{BB962C8B-B14F-4D97-AF65-F5344CB8AC3E}">
        <p14:creationId xmlns:p14="http://schemas.microsoft.com/office/powerpoint/2010/main" val="13306320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175981399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87350"/>
            <a:ext cx="9144000" cy="6081713"/>
          </a:xfrm>
          <a:prstGeom prst="rect">
            <a:avLst/>
          </a:prstGeom>
          <a:noFill/>
          <a:ln>
            <a:noFill/>
          </a:ln>
        </p:spPr>
      </p:pic>
    </p:spTree>
    <p:extLst>
      <p:ext uri="{BB962C8B-B14F-4D97-AF65-F5344CB8AC3E}">
        <p14:creationId xmlns:p14="http://schemas.microsoft.com/office/powerpoint/2010/main" val="132603892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304905978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9650"/>
            <a:ext cx="9144000" cy="4837113"/>
          </a:xfrm>
          <a:prstGeom prst="rect">
            <a:avLst/>
          </a:prstGeom>
          <a:noFill/>
          <a:ln>
            <a:noFill/>
          </a:ln>
        </p:spPr>
      </p:pic>
    </p:spTree>
    <p:extLst>
      <p:ext uri="{BB962C8B-B14F-4D97-AF65-F5344CB8AC3E}">
        <p14:creationId xmlns:p14="http://schemas.microsoft.com/office/powerpoint/2010/main" val="14137808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84225"/>
            <a:ext cx="9144000" cy="5287963"/>
          </a:xfrm>
          <a:prstGeom prst="rect">
            <a:avLst/>
          </a:prstGeom>
          <a:noFill/>
          <a:ln>
            <a:noFill/>
          </a:ln>
        </p:spPr>
      </p:pic>
    </p:spTree>
    <p:extLst>
      <p:ext uri="{BB962C8B-B14F-4D97-AF65-F5344CB8AC3E}">
        <p14:creationId xmlns:p14="http://schemas.microsoft.com/office/powerpoint/2010/main" val="31447997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36713"/>
            <a:ext cx="9144000" cy="3582987"/>
          </a:xfrm>
          <a:prstGeom prst="rect">
            <a:avLst/>
          </a:prstGeom>
          <a:noFill/>
          <a:ln>
            <a:noFill/>
          </a:ln>
        </p:spPr>
      </p:pic>
    </p:spTree>
    <p:extLst>
      <p:ext uri="{BB962C8B-B14F-4D97-AF65-F5344CB8AC3E}">
        <p14:creationId xmlns:p14="http://schemas.microsoft.com/office/powerpoint/2010/main" val="26846474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00050" y="0"/>
            <a:ext cx="8342313" cy="6858000"/>
          </a:xfrm>
          <a:prstGeom prst="rect">
            <a:avLst/>
          </a:prstGeom>
          <a:noFill/>
          <a:ln>
            <a:noFill/>
          </a:ln>
        </p:spPr>
      </p:pic>
    </p:spTree>
    <p:extLst>
      <p:ext uri="{BB962C8B-B14F-4D97-AF65-F5344CB8AC3E}">
        <p14:creationId xmlns:p14="http://schemas.microsoft.com/office/powerpoint/2010/main" val="5489855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69888"/>
            <a:ext cx="9144000" cy="6118225"/>
          </a:xfrm>
          <a:prstGeom prst="rect">
            <a:avLst/>
          </a:prstGeom>
          <a:noFill/>
          <a:ln>
            <a:noFill/>
          </a:ln>
        </p:spPr>
      </p:pic>
    </p:spTree>
    <p:extLst>
      <p:ext uri="{BB962C8B-B14F-4D97-AF65-F5344CB8AC3E}">
        <p14:creationId xmlns:p14="http://schemas.microsoft.com/office/powerpoint/2010/main" val="227261024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28763"/>
            <a:ext cx="9144000" cy="3800475"/>
          </a:xfrm>
          <a:prstGeom prst="rect">
            <a:avLst/>
          </a:prstGeom>
          <a:noFill/>
          <a:ln>
            <a:noFill/>
          </a:ln>
        </p:spPr>
      </p:pic>
    </p:spTree>
    <p:extLst>
      <p:ext uri="{BB962C8B-B14F-4D97-AF65-F5344CB8AC3E}">
        <p14:creationId xmlns:p14="http://schemas.microsoft.com/office/powerpoint/2010/main" val="109527946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71525"/>
            <a:ext cx="9144000" cy="5313363"/>
          </a:xfrm>
          <a:prstGeom prst="rect">
            <a:avLst/>
          </a:prstGeom>
          <a:noFill/>
          <a:ln>
            <a:noFill/>
          </a:ln>
        </p:spPr>
      </p:pic>
    </p:spTree>
    <p:extLst>
      <p:ext uri="{BB962C8B-B14F-4D97-AF65-F5344CB8AC3E}">
        <p14:creationId xmlns:p14="http://schemas.microsoft.com/office/powerpoint/2010/main" val="4045159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rPr>
              <a:t>EDA</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latin typeface="Bookman Old Style" pitchFamily="18" charset="0"/>
              </a:rPr>
              <a:t>5. Features Describing thoughts about various stores available and </a:t>
            </a:r>
            <a:r>
              <a:rPr lang="en-US" sz="2800" dirty="0" smtClean="0">
                <a:solidFill>
                  <a:schemeClr val="accent1"/>
                </a:solidFill>
                <a:latin typeface="Bookman Old Style" pitchFamily="18" charset="0"/>
              </a:rPr>
              <a:t>recommendations</a:t>
            </a:r>
          </a:p>
          <a:p>
            <a:pPr marL="0" indent="0">
              <a:buNone/>
            </a:pPr>
            <a:endParaRPr lang="en-US" dirty="0">
              <a:solidFill>
                <a:schemeClr val="accent1"/>
              </a:solidFill>
              <a:latin typeface="Bookman Old Style" pitchFamily="18" charset="0"/>
            </a:endParaRPr>
          </a:p>
          <a:p>
            <a:pPr marL="342900" indent="-342900">
              <a:buFont typeface="Wingdings" pitchFamily="2" charset="2"/>
              <a:buChar char="§"/>
            </a:pPr>
            <a:r>
              <a:rPr lang="en-US" sz="2400" dirty="0">
                <a:solidFill>
                  <a:schemeClr val="accent1"/>
                </a:solidFill>
                <a:latin typeface="Bookman Old Style" pitchFamily="18" charset="0"/>
              </a:rPr>
              <a:t>Here we study the </a:t>
            </a:r>
            <a:r>
              <a:rPr lang="en-US" sz="2400" b="1" dirty="0">
                <a:solidFill>
                  <a:schemeClr val="accent1"/>
                </a:solidFill>
                <a:latin typeface="Bookman Old Style" pitchFamily="18" charset="0"/>
              </a:rPr>
              <a:t>views </a:t>
            </a:r>
            <a:r>
              <a:rPr lang="en-US" sz="2400" dirty="0">
                <a:solidFill>
                  <a:schemeClr val="accent1"/>
                </a:solidFill>
                <a:latin typeface="Bookman Old Style" pitchFamily="18" charset="0"/>
              </a:rPr>
              <a:t>about different shopping sites and </a:t>
            </a:r>
            <a:r>
              <a:rPr lang="en-US" sz="2400" b="1" dirty="0">
                <a:solidFill>
                  <a:schemeClr val="accent1"/>
                </a:solidFill>
                <a:latin typeface="Bookman Old Style" pitchFamily="18" charset="0"/>
              </a:rPr>
              <a:t>behavior of site </a:t>
            </a:r>
            <a:r>
              <a:rPr lang="en-US" sz="2400" dirty="0">
                <a:solidFill>
                  <a:schemeClr val="accent1"/>
                </a:solidFill>
                <a:latin typeface="Bookman Old Style" pitchFamily="18" charset="0"/>
              </a:rPr>
              <a:t>at festival and offer time. Also get insight about the </a:t>
            </a:r>
            <a:r>
              <a:rPr lang="en-US" sz="2400" b="1" dirty="0">
                <a:solidFill>
                  <a:schemeClr val="accent1"/>
                </a:solidFill>
                <a:latin typeface="Bookman Old Style" pitchFamily="18" charset="0"/>
              </a:rPr>
              <a:t>recommendations.</a:t>
            </a:r>
          </a:p>
          <a:p>
            <a:pPr marL="0" indent="0">
              <a:buNone/>
            </a:pPr>
            <a:endParaRPr lang="en-US" dirty="0">
              <a:solidFill>
                <a:schemeClr val="accent1"/>
              </a:solidFill>
              <a:latin typeface="Bookman Old Style" pitchFamily="18" charset="0"/>
            </a:endParaRPr>
          </a:p>
          <a:p>
            <a:pPr marL="0" indent="0">
              <a:buNone/>
            </a:pPr>
            <a:endParaRPr lang="en-IN" dirty="0">
              <a:solidFill>
                <a:schemeClr val="accent1"/>
              </a:solidFill>
              <a:latin typeface="Bookman Old Style" pitchFamily="18" charset="0"/>
            </a:endParaRPr>
          </a:p>
          <a:p>
            <a:endParaRPr lang="en-US" dirty="0">
              <a:solidFill>
                <a:schemeClr val="accent1"/>
              </a:solidFill>
            </a:endParaRPr>
          </a:p>
        </p:txBody>
      </p:sp>
    </p:spTree>
    <p:extLst>
      <p:ext uri="{BB962C8B-B14F-4D97-AF65-F5344CB8AC3E}">
        <p14:creationId xmlns:p14="http://schemas.microsoft.com/office/powerpoint/2010/main" val="318583130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90550"/>
            <a:ext cx="9144000" cy="5675313"/>
          </a:xfrm>
          <a:prstGeom prst="rect">
            <a:avLst/>
          </a:prstGeom>
          <a:noFill/>
          <a:ln>
            <a:noFill/>
          </a:ln>
        </p:spPr>
      </p:pic>
    </p:spTree>
    <p:extLst>
      <p:ext uri="{BB962C8B-B14F-4D97-AF65-F5344CB8AC3E}">
        <p14:creationId xmlns:p14="http://schemas.microsoft.com/office/powerpoint/2010/main" val="171998935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57263"/>
            <a:ext cx="9144000" cy="4941887"/>
          </a:xfrm>
          <a:prstGeom prst="rect">
            <a:avLst/>
          </a:prstGeom>
          <a:noFill/>
          <a:ln>
            <a:noFill/>
          </a:ln>
        </p:spPr>
      </p:pic>
    </p:spTree>
    <p:extLst>
      <p:ext uri="{BB962C8B-B14F-4D97-AF65-F5344CB8AC3E}">
        <p14:creationId xmlns:p14="http://schemas.microsoft.com/office/powerpoint/2010/main" val="195918398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1925"/>
            <a:ext cx="9144000" cy="6532563"/>
          </a:xfrm>
          <a:prstGeom prst="rect">
            <a:avLst/>
          </a:prstGeom>
          <a:noFill/>
          <a:ln>
            <a:noFill/>
          </a:ln>
        </p:spPr>
      </p:pic>
    </p:spTree>
    <p:extLst>
      <p:ext uri="{BB962C8B-B14F-4D97-AF65-F5344CB8AC3E}">
        <p14:creationId xmlns:p14="http://schemas.microsoft.com/office/powerpoint/2010/main" val="135272543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55725"/>
            <a:ext cx="9144000" cy="4144963"/>
          </a:xfrm>
          <a:prstGeom prst="rect">
            <a:avLst/>
          </a:prstGeom>
          <a:noFill/>
          <a:ln>
            <a:noFill/>
          </a:ln>
        </p:spPr>
      </p:pic>
    </p:spTree>
    <p:extLst>
      <p:ext uri="{BB962C8B-B14F-4D97-AF65-F5344CB8AC3E}">
        <p14:creationId xmlns:p14="http://schemas.microsoft.com/office/powerpoint/2010/main" val="29103349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0588"/>
            <a:ext cx="9144000" cy="5075237"/>
          </a:xfrm>
          <a:prstGeom prst="rect">
            <a:avLst/>
          </a:prstGeom>
          <a:noFill/>
          <a:ln>
            <a:noFill/>
          </a:ln>
        </p:spPr>
      </p:pic>
    </p:spTree>
    <p:extLst>
      <p:ext uri="{BB962C8B-B14F-4D97-AF65-F5344CB8AC3E}">
        <p14:creationId xmlns:p14="http://schemas.microsoft.com/office/powerpoint/2010/main" val="427372181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90575"/>
            <a:ext cx="9144000" cy="5275263"/>
          </a:xfrm>
          <a:prstGeom prst="rect">
            <a:avLst/>
          </a:prstGeom>
          <a:noFill/>
          <a:ln>
            <a:noFill/>
          </a:ln>
        </p:spPr>
      </p:pic>
    </p:spTree>
    <p:extLst>
      <p:ext uri="{BB962C8B-B14F-4D97-AF65-F5344CB8AC3E}">
        <p14:creationId xmlns:p14="http://schemas.microsoft.com/office/powerpoint/2010/main" val="291021669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0650"/>
            <a:ext cx="9144000" cy="6616700"/>
          </a:xfrm>
          <a:prstGeom prst="rect">
            <a:avLst/>
          </a:prstGeom>
          <a:noFill/>
          <a:ln>
            <a:noFill/>
          </a:ln>
        </p:spPr>
      </p:pic>
    </p:spTree>
    <p:extLst>
      <p:ext uri="{BB962C8B-B14F-4D97-AF65-F5344CB8AC3E}">
        <p14:creationId xmlns:p14="http://schemas.microsoft.com/office/powerpoint/2010/main" val="156924090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92100" y="0"/>
            <a:ext cx="8559800" cy="6858000"/>
          </a:xfrm>
          <a:prstGeom prst="rect">
            <a:avLst/>
          </a:prstGeom>
          <a:noFill/>
          <a:ln>
            <a:noFill/>
          </a:ln>
        </p:spPr>
      </p:pic>
    </p:spTree>
    <p:extLst>
      <p:ext uri="{BB962C8B-B14F-4D97-AF65-F5344CB8AC3E}">
        <p14:creationId xmlns:p14="http://schemas.microsoft.com/office/powerpoint/2010/main" val="215700058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96863" y="0"/>
            <a:ext cx="8548687" cy="6858000"/>
          </a:xfrm>
          <a:prstGeom prst="rect">
            <a:avLst/>
          </a:prstGeom>
          <a:noFill/>
          <a:ln>
            <a:noFill/>
          </a:ln>
        </p:spPr>
      </p:pic>
    </p:spTree>
    <p:extLst>
      <p:ext uri="{BB962C8B-B14F-4D97-AF65-F5344CB8AC3E}">
        <p14:creationId xmlns:p14="http://schemas.microsoft.com/office/powerpoint/2010/main" val="211125634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27050" y="0"/>
            <a:ext cx="8089900" cy="6858000"/>
          </a:xfrm>
          <a:prstGeom prst="rect">
            <a:avLst/>
          </a:prstGeom>
          <a:noFill/>
          <a:ln>
            <a:noFill/>
          </a:ln>
        </p:spPr>
      </p:pic>
    </p:spTree>
    <p:extLst>
      <p:ext uri="{BB962C8B-B14F-4D97-AF65-F5344CB8AC3E}">
        <p14:creationId xmlns:p14="http://schemas.microsoft.com/office/powerpoint/2010/main" val="21246831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smtClean="0">
                <a:solidFill>
                  <a:srgbClr val="FF0000"/>
                </a:solidFill>
                <a:latin typeface="Century" panose="02040604050505020304" pitchFamily="18" charset="0"/>
                <a:hlinkClick r:id="rId2" action="ppaction://hlinksldjump"/>
              </a:rPr>
              <a:t>Observations</a:t>
            </a:r>
            <a:endParaRPr lang="en-US" dirty="0"/>
          </a:p>
        </p:txBody>
      </p:sp>
      <p:sp>
        <p:nvSpPr>
          <p:cNvPr id="3" name="Content Placeholder 2"/>
          <p:cNvSpPr>
            <a:spLocks noGrp="1"/>
          </p:cNvSpPr>
          <p:nvPr>
            <p:ph idx="1"/>
          </p:nvPr>
        </p:nvSpPr>
        <p:spPr/>
        <p:txBody>
          <a:bodyPr>
            <a:normAutofit fontScale="70000" lnSpcReduction="20000"/>
          </a:bodyPr>
          <a:lstStyle/>
          <a:p>
            <a:pPr lvl="0">
              <a:lnSpc>
                <a:spcPct val="107000"/>
              </a:lnSpc>
              <a:buFont typeface="Courier New" pitchFamily="49" charset="0"/>
              <a:buChar char="o"/>
            </a:pP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Female are doing more shopping compared to men and females with age group 21-30 and men of age group 31-40 are shopping more than other age groups.</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lnSpc>
                <a:spcPct val="107000"/>
              </a:lnSpc>
              <a:buFont typeface="Courier New" pitchFamily="49" charset="0"/>
              <a:buChar char="o"/>
            </a:pP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I found more customers in Great Noida and they belong to above 4 years of online shopping experience.</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lnSpc>
                <a:spcPct val="107000"/>
              </a:lnSpc>
              <a:buFont typeface="Courier New" pitchFamily="49" charset="0"/>
              <a:buChar char="o"/>
            </a:pP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In all the frequencies of online purchase in past 1 year the usage of mobile internet for internet access is having high count.</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lnSpc>
                <a:spcPct val="107000"/>
              </a:lnSpc>
              <a:buFont typeface="Courier New" pitchFamily="49" charset="0"/>
              <a:buChar char="o"/>
            </a:pP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All the smartphone users has </a:t>
            </a: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count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for 5.5 inches screen size and for all other devices screen size is not specified i.e., others option.</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endParaRPr lang="en-US" dirty="0">
              <a:latin typeface="Bookman Old Style" pitchFamily="18" charset="0"/>
            </a:endParaRPr>
          </a:p>
        </p:txBody>
      </p:sp>
    </p:spTree>
    <p:extLst>
      <p:ext uri="{BB962C8B-B14F-4D97-AF65-F5344CB8AC3E}">
        <p14:creationId xmlns:p14="http://schemas.microsoft.com/office/powerpoint/2010/main" val="2590100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95263" y="0"/>
            <a:ext cx="8753475" cy="6858000"/>
          </a:xfrm>
          <a:prstGeom prst="rect">
            <a:avLst/>
          </a:prstGeom>
          <a:noFill/>
          <a:ln>
            <a:noFill/>
          </a:ln>
        </p:spPr>
      </p:pic>
    </p:spTree>
    <p:extLst>
      <p:ext uri="{BB962C8B-B14F-4D97-AF65-F5344CB8AC3E}">
        <p14:creationId xmlns:p14="http://schemas.microsoft.com/office/powerpoint/2010/main" val="73880019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17538" y="0"/>
            <a:ext cx="7908925" cy="6858000"/>
          </a:xfrm>
          <a:prstGeom prst="rect">
            <a:avLst/>
          </a:prstGeom>
          <a:noFill/>
          <a:ln>
            <a:noFill/>
          </a:ln>
        </p:spPr>
      </p:pic>
    </p:spTree>
    <p:extLst>
      <p:ext uri="{BB962C8B-B14F-4D97-AF65-F5344CB8AC3E}">
        <p14:creationId xmlns:p14="http://schemas.microsoft.com/office/powerpoint/2010/main" val="2886572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60463" y="0"/>
            <a:ext cx="6821487" cy="6858000"/>
          </a:xfrm>
          <a:prstGeom prst="rect">
            <a:avLst/>
          </a:prstGeom>
          <a:noFill/>
          <a:ln>
            <a:noFill/>
          </a:ln>
        </p:spPr>
      </p:pic>
    </p:spTree>
    <p:extLst>
      <p:ext uri="{BB962C8B-B14F-4D97-AF65-F5344CB8AC3E}">
        <p14:creationId xmlns:p14="http://schemas.microsoft.com/office/powerpoint/2010/main" val="139607969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60463" y="0"/>
            <a:ext cx="6821487" cy="6858000"/>
          </a:xfrm>
          <a:prstGeom prst="rect">
            <a:avLst/>
          </a:prstGeom>
          <a:noFill/>
          <a:ln>
            <a:noFill/>
          </a:ln>
        </p:spPr>
      </p:pic>
    </p:spTree>
    <p:extLst>
      <p:ext uri="{BB962C8B-B14F-4D97-AF65-F5344CB8AC3E}">
        <p14:creationId xmlns:p14="http://schemas.microsoft.com/office/powerpoint/2010/main" val="14075051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68325" y="0"/>
            <a:ext cx="8005763" cy="6858000"/>
          </a:xfrm>
          <a:prstGeom prst="rect">
            <a:avLst/>
          </a:prstGeom>
          <a:noFill/>
          <a:ln>
            <a:noFill/>
          </a:ln>
        </p:spPr>
      </p:pic>
    </p:spTree>
    <p:extLst>
      <p:ext uri="{BB962C8B-B14F-4D97-AF65-F5344CB8AC3E}">
        <p14:creationId xmlns:p14="http://schemas.microsoft.com/office/powerpoint/2010/main" val="218684154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00050" y="0"/>
            <a:ext cx="8342313" cy="6858000"/>
          </a:xfrm>
          <a:prstGeom prst="rect">
            <a:avLst/>
          </a:prstGeom>
          <a:noFill/>
          <a:ln>
            <a:noFill/>
          </a:ln>
        </p:spPr>
      </p:pic>
    </p:spTree>
    <p:extLst>
      <p:ext uri="{BB962C8B-B14F-4D97-AF65-F5344CB8AC3E}">
        <p14:creationId xmlns:p14="http://schemas.microsoft.com/office/powerpoint/2010/main" val="36349935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33400" y="0"/>
            <a:ext cx="8077200" cy="6858000"/>
          </a:xfrm>
          <a:prstGeom prst="rect">
            <a:avLst/>
          </a:prstGeom>
          <a:noFill/>
          <a:ln>
            <a:noFill/>
          </a:ln>
        </p:spPr>
      </p:pic>
    </p:spTree>
    <p:extLst>
      <p:ext uri="{BB962C8B-B14F-4D97-AF65-F5344CB8AC3E}">
        <p14:creationId xmlns:p14="http://schemas.microsoft.com/office/powerpoint/2010/main" val="92078259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41313"/>
            <a:ext cx="9144000" cy="6173787"/>
          </a:xfrm>
          <a:prstGeom prst="rect">
            <a:avLst/>
          </a:prstGeom>
          <a:noFill/>
          <a:ln>
            <a:noFill/>
          </a:ln>
        </p:spPr>
      </p:pic>
    </p:spTree>
    <p:extLst>
      <p:ext uri="{BB962C8B-B14F-4D97-AF65-F5344CB8AC3E}">
        <p14:creationId xmlns:p14="http://schemas.microsoft.com/office/powerpoint/2010/main" val="1718342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228621583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1253421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hlinkClick r:id="rId2" action="ppaction://hlinksldjump"/>
              </a:rPr>
              <a:t>Observations</a:t>
            </a:r>
            <a:endParaRPr lang="en-US" dirty="0"/>
          </a:p>
        </p:txBody>
      </p:sp>
      <p:sp>
        <p:nvSpPr>
          <p:cNvPr id="3" name="Content Placeholder 2"/>
          <p:cNvSpPr>
            <a:spLocks noGrp="1"/>
          </p:cNvSpPr>
          <p:nvPr>
            <p:ph idx="1"/>
          </p:nvPr>
        </p:nvSpPr>
        <p:spPr/>
        <p:txBody>
          <a:bodyPr>
            <a:normAutofit fontScale="70000" lnSpcReduction="20000"/>
          </a:bodyPr>
          <a:lstStyle/>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All the window users and Maximum Android users uses Google Chrome as there browser and IOS/Mac users use Safari as there browser.</a:t>
            </a:r>
            <a:endParaRPr lang="en-IN" dirty="0" smtClean="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customers uses Search Engine to visit the online store for first time and after first visit also again they login using search engines so search engines are the good mode to get hike in number of customers.</a:t>
            </a:r>
          </a:p>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customers uses the e-retail shop for more than 15 minutes to make purchase decision and Maximum customers uses credit/debit card as payment option.</a:t>
            </a:r>
          </a:p>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customers sometimes abandon and the major reason for abandons is to get better alternative offer.</a:t>
            </a:r>
            <a:endParaRPr lang="en-IN" dirty="0" smtClean="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endParaRPr lang="en-IN" dirty="0" smtClean="0">
              <a:latin typeface="Bookman Old Style" pitchFamily="18" charset="0"/>
            </a:endParaRPr>
          </a:p>
          <a:p>
            <a:pPr>
              <a:buFont typeface="Courier New" pitchFamily="49" charset="0"/>
              <a:buChar char="o"/>
            </a:pPr>
            <a:endParaRPr lang="en-US" dirty="0">
              <a:latin typeface="Bookman Old Style" pitchFamily="18" charset="0"/>
            </a:endParaRPr>
          </a:p>
        </p:txBody>
      </p:sp>
    </p:spTree>
    <p:extLst>
      <p:ext uri="{BB962C8B-B14F-4D97-AF65-F5344CB8AC3E}">
        <p14:creationId xmlns:p14="http://schemas.microsoft.com/office/powerpoint/2010/main" val="81989182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356207561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294987188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153589280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22852311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204326465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224089551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381001295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2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6475"/>
            <a:ext cx="9144000" cy="4845050"/>
          </a:xfrm>
          <a:prstGeom prst="rect">
            <a:avLst/>
          </a:prstGeom>
          <a:noFill/>
          <a:ln>
            <a:noFill/>
          </a:ln>
        </p:spPr>
      </p:pic>
    </p:spTree>
    <p:extLst>
      <p:ext uri="{BB962C8B-B14F-4D97-AF65-F5344CB8AC3E}">
        <p14:creationId xmlns:p14="http://schemas.microsoft.com/office/powerpoint/2010/main" val="324333999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Autofit/>
          </a:bodyPr>
          <a:lstStyle/>
          <a:p>
            <a:pPr>
              <a:buFont typeface="Wingdings" pitchFamily="2" charset="2"/>
              <a:buChar char="v"/>
            </a:pPr>
            <a:endParaRPr lang="en-US" sz="1800" dirty="0">
              <a:solidFill>
                <a:schemeClr val="tx2">
                  <a:lumMod val="60000"/>
                  <a:lumOff val="40000"/>
                </a:schemeClr>
              </a:solidFill>
              <a:latin typeface="Bookman Old Style" pitchFamily="18" charset="0"/>
            </a:endParaRPr>
          </a:p>
          <a:p>
            <a:pPr>
              <a:buFont typeface="Wingdings" pitchFamily="2" charset="2"/>
              <a:buChar char="v"/>
            </a:pPr>
            <a:endParaRPr lang="en-US" sz="1800" dirty="0">
              <a:solidFill>
                <a:schemeClr val="tx2">
                  <a:lumMod val="60000"/>
                  <a:lumOff val="40000"/>
                </a:schemeClr>
              </a:solidFill>
              <a:latin typeface="Bookman Old Style" pitchFamily="18" charset="0"/>
            </a:endParaRPr>
          </a:p>
          <a:p>
            <a:pPr>
              <a:buFont typeface="Wingdings" pitchFamily="2" charset="2"/>
              <a:buChar char="v"/>
            </a:pPr>
            <a:r>
              <a:rPr lang="en-US" sz="1800" dirty="0">
                <a:solidFill>
                  <a:schemeClr val="tx2">
                    <a:lumMod val="60000"/>
                    <a:lumOff val="40000"/>
                  </a:schemeClr>
                </a:solidFill>
                <a:latin typeface="Bookman Old Style" pitchFamily="18" charset="0"/>
              </a:rPr>
              <a:t>The number of women is double than men who have taken this survey. </a:t>
            </a:r>
          </a:p>
          <a:p>
            <a:pPr>
              <a:buFont typeface="Wingdings" pitchFamily="2" charset="2"/>
              <a:buChar char="v"/>
            </a:pPr>
            <a:r>
              <a:rPr lang="en-US" sz="1800" dirty="0">
                <a:solidFill>
                  <a:schemeClr val="tx2">
                    <a:lumMod val="60000"/>
                    <a:lumOff val="40000"/>
                  </a:schemeClr>
                </a:solidFill>
                <a:latin typeface="Bookman Old Style" pitchFamily="18" charset="0"/>
              </a:rPr>
              <a:t>Most of the people are in their 30's followed by 20's, teenagers and senior citizen are the least in number. </a:t>
            </a:r>
          </a:p>
          <a:p>
            <a:pPr>
              <a:buFont typeface="Wingdings" pitchFamily="2" charset="2"/>
              <a:buChar char="v"/>
            </a:pPr>
            <a:r>
              <a:rPr lang="en-US" sz="1800" dirty="0">
                <a:solidFill>
                  <a:schemeClr val="tx2">
                    <a:lumMod val="60000"/>
                    <a:lumOff val="40000"/>
                  </a:schemeClr>
                </a:solidFill>
                <a:latin typeface="Bookman Old Style" pitchFamily="18" charset="0"/>
              </a:rPr>
              <a:t>Most of the people belong from </a:t>
            </a:r>
            <a:r>
              <a:rPr lang="en-US" sz="1800" dirty="0" err="1">
                <a:solidFill>
                  <a:schemeClr val="tx2">
                    <a:lumMod val="60000"/>
                    <a:lumOff val="40000"/>
                  </a:schemeClr>
                </a:solidFill>
                <a:latin typeface="Bookman Old Style" pitchFamily="18" charset="0"/>
              </a:rPr>
              <a:t>delhi</a:t>
            </a:r>
            <a:r>
              <a:rPr lang="en-US" sz="1800" dirty="0">
                <a:solidFill>
                  <a:schemeClr val="tx2">
                    <a:lumMod val="60000"/>
                    <a:lumOff val="40000"/>
                  </a:schemeClr>
                </a:solidFill>
                <a:latin typeface="Bookman Old Style" pitchFamily="18" charset="0"/>
              </a:rPr>
              <a:t>, </a:t>
            </a:r>
            <a:r>
              <a:rPr lang="en-US" sz="1800" dirty="0" err="1">
                <a:solidFill>
                  <a:schemeClr val="tx2">
                    <a:lumMod val="60000"/>
                    <a:lumOff val="40000"/>
                  </a:schemeClr>
                </a:solidFill>
                <a:latin typeface="Bookman Old Style" pitchFamily="18" charset="0"/>
              </a:rPr>
              <a:t>noida</a:t>
            </a:r>
            <a:r>
              <a:rPr lang="en-US" sz="1800" dirty="0">
                <a:solidFill>
                  <a:schemeClr val="tx2">
                    <a:lumMod val="60000"/>
                    <a:lumOff val="40000"/>
                  </a:schemeClr>
                </a:solidFill>
                <a:latin typeface="Bookman Old Style" pitchFamily="18" charset="0"/>
              </a:rPr>
              <a:t> and </a:t>
            </a:r>
            <a:r>
              <a:rPr lang="en-US" sz="1800" dirty="0" err="1">
                <a:solidFill>
                  <a:schemeClr val="tx2">
                    <a:lumMod val="60000"/>
                    <a:lumOff val="40000"/>
                  </a:schemeClr>
                </a:solidFill>
                <a:latin typeface="Bookman Old Style" pitchFamily="18" charset="0"/>
              </a:rPr>
              <a:t>banglore</a:t>
            </a:r>
            <a:r>
              <a:rPr lang="en-US" sz="1800" dirty="0">
                <a:solidFill>
                  <a:schemeClr val="tx2">
                    <a:lumMod val="60000"/>
                    <a:lumOff val="40000"/>
                  </a:schemeClr>
                </a:solidFill>
                <a:latin typeface="Bookman Old Style" pitchFamily="18" charset="0"/>
              </a:rPr>
              <a:t>.</a:t>
            </a:r>
          </a:p>
          <a:p>
            <a:pPr>
              <a:buFont typeface="Wingdings" pitchFamily="2" charset="2"/>
              <a:buChar char="v"/>
            </a:pPr>
            <a:r>
              <a:rPr lang="en-US" sz="1800" dirty="0">
                <a:solidFill>
                  <a:schemeClr val="tx2">
                    <a:lumMod val="60000"/>
                    <a:lumOff val="40000"/>
                  </a:schemeClr>
                </a:solidFill>
                <a:latin typeface="Bookman Old Style" pitchFamily="18" charset="0"/>
              </a:rPr>
              <a:t>Most of the people shopping online have been shopping from a long time. </a:t>
            </a:r>
          </a:p>
          <a:p>
            <a:pPr>
              <a:buFont typeface="Wingdings" pitchFamily="2" charset="2"/>
              <a:buChar char="v"/>
            </a:pPr>
            <a:r>
              <a:rPr lang="en-US" sz="1800" dirty="0">
                <a:solidFill>
                  <a:schemeClr val="tx2">
                    <a:lumMod val="60000"/>
                    <a:lumOff val="40000"/>
                  </a:schemeClr>
                </a:solidFill>
                <a:latin typeface="Bookman Old Style" pitchFamily="18" charset="0"/>
              </a:rPr>
              <a:t>Majority of people shop online 10 times a year.</a:t>
            </a:r>
          </a:p>
          <a:p>
            <a:pPr>
              <a:buFont typeface="Wingdings" pitchFamily="2" charset="2"/>
              <a:buChar char="v"/>
            </a:pPr>
            <a:r>
              <a:rPr lang="en-US" sz="1800" dirty="0">
                <a:solidFill>
                  <a:schemeClr val="tx2">
                    <a:lumMod val="60000"/>
                    <a:lumOff val="40000"/>
                  </a:schemeClr>
                </a:solidFill>
                <a:latin typeface="Bookman Old Style" pitchFamily="18" charset="0"/>
              </a:rPr>
              <a:t>Heavy shoppers who shop more than 41 times a year shop from all the online brands, some of the people who shop for 32-40 and Less than 10 times a year seem to exclude </a:t>
            </a:r>
            <a:r>
              <a:rPr lang="en-US" sz="1800" dirty="0" err="1">
                <a:solidFill>
                  <a:schemeClr val="tx2">
                    <a:lumMod val="60000"/>
                    <a:lumOff val="40000"/>
                  </a:schemeClr>
                </a:solidFill>
                <a:latin typeface="Bookman Old Style" pitchFamily="18" charset="0"/>
              </a:rPr>
              <a:t>myntra</a:t>
            </a:r>
            <a:r>
              <a:rPr lang="en-US" sz="1800" dirty="0">
                <a:solidFill>
                  <a:schemeClr val="tx2">
                    <a:lumMod val="60000"/>
                    <a:lumOff val="40000"/>
                  </a:schemeClr>
                </a:solidFill>
                <a:latin typeface="Bookman Old Style" pitchFamily="18" charset="0"/>
              </a:rPr>
              <a:t>. People shop from Amazon and </a:t>
            </a:r>
            <a:r>
              <a:rPr lang="en-US" sz="1800" dirty="0" err="1">
                <a:solidFill>
                  <a:schemeClr val="tx2">
                    <a:lumMod val="60000"/>
                    <a:lumOff val="40000"/>
                  </a:schemeClr>
                </a:solidFill>
                <a:latin typeface="Bookman Old Style" pitchFamily="18" charset="0"/>
              </a:rPr>
              <a:t>flipkart</a:t>
            </a:r>
            <a:r>
              <a:rPr lang="en-US" sz="1800" dirty="0">
                <a:solidFill>
                  <a:schemeClr val="tx2">
                    <a:lumMod val="60000"/>
                    <a:lumOff val="40000"/>
                  </a:schemeClr>
                </a:solidFill>
                <a:latin typeface="Bookman Old Style" pitchFamily="18" charset="0"/>
              </a:rPr>
              <a:t> mostly</a:t>
            </a:r>
            <a:r>
              <a:rPr lang="en-US" sz="1800" dirty="0" smtClean="0">
                <a:solidFill>
                  <a:schemeClr val="tx2">
                    <a:lumMod val="60000"/>
                    <a:lumOff val="40000"/>
                  </a:schemeClr>
                </a:solidFill>
                <a:latin typeface="Bookman Old Style" pitchFamily="18" charset="0"/>
              </a:rPr>
              <a:t>.</a:t>
            </a:r>
            <a:endParaRPr lang="en-US" sz="1800" dirty="0">
              <a:solidFill>
                <a:schemeClr val="tx2">
                  <a:lumMod val="60000"/>
                  <a:lumOff val="40000"/>
                </a:schemeClr>
              </a:solidFill>
              <a:latin typeface="Bookman Old Style" pitchFamily="18" charset="0"/>
            </a:endParaRPr>
          </a:p>
        </p:txBody>
      </p:sp>
    </p:spTree>
    <p:extLst>
      <p:ext uri="{BB962C8B-B14F-4D97-AF65-F5344CB8AC3E}">
        <p14:creationId xmlns:p14="http://schemas.microsoft.com/office/powerpoint/2010/main" val="272469290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Autofit/>
          </a:bodyPr>
          <a:lstStyle/>
          <a:p>
            <a:r>
              <a:rPr lang="en-US" sz="1800" dirty="0">
                <a:solidFill>
                  <a:schemeClr val="tx2">
                    <a:lumMod val="60000"/>
                    <a:lumOff val="40000"/>
                  </a:schemeClr>
                </a:solidFill>
                <a:latin typeface="Bookman Old Style" pitchFamily="18" charset="0"/>
              </a:rPr>
              <a:t>Highest number of people have been shopping online for above 4 years except for the age group below 20 years and above 50 years. </a:t>
            </a:r>
          </a:p>
          <a:p>
            <a:r>
              <a:rPr lang="en-US" sz="1800" dirty="0">
                <a:solidFill>
                  <a:schemeClr val="tx2">
                    <a:lumMod val="60000"/>
                    <a:lumOff val="40000"/>
                  </a:schemeClr>
                </a:solidFill>
                <a:latin typeface="Bookman Old Style" pitchFamily="18" charset="0"/>
              </a:rPr>
              <a:t>People who are shopping online for 1-2 years does not include teenagers and elder people.</a:t>
            </a:r>
          </a:p>
          <a:p>
            <a:r>
              <a:rPr lang="en-US" sz="1800" dirty="0">
                <a:solidFill>
                  <a:schemeClr val="tx2">
                    <a:lumMod val="60000"/>
                    <a:lumOff val="40000"/>
                  </a:schemeClr>
                </a:solidFill>
                <a:latin typeface="Bookman Old Style" pitchFamily="18" charset="0"/>
              </a:rPr>
              <a:t>Even though people who are shopping online for more than 3 years </a:t>
            </a:r>
            <a:r>
              <a:rPr lang="en-US" sz="1800" dirty="0" smtClean="0">
                <a:solidFill>
                  <a:schemeClr val="tx2">
                    <a:lumMod val="60000"/>
                    <a:lumOff val="40000"/>
                  </a:schemeClr>
                </a:solidFill>
                <a:latin typeface="Bookman Old Style" pitchFamily="18" charset="0"/>
              </a:rPr>
              <a:t>don’t </a:t>
            </a:r>
            <a:r>
              <a:rPr lang="en-US" sz="1800" dirty="0">
                <a:solidFill>
                  <a:schemeClr val="tx2">
                    <a:lumMod val="60000"/>
                    <a:lumOff val="40000"/>
                  </a:schemeClr>
                </a:solidFill>
                <a:latin typeface="Bookman Old Style" pitchFamily="18" charset="0"/>
              </a:rPr>
              <a:t>use the application rather use search engine and direct </a:t>
            </a:r>
            <a:r>
              <a:rPr lang="en-US" sz="1800" dirty="0" err="1">
                <a:solidFill>
                  <a:schemeClr val="tx2">
                    <a:lumMod val="60000"/>
                    <a:lumOff val="40000"/>
                  </a:schemeClr>
                </a:solidFill>
                <a:latin typeface="Bookman Old Style" pitchFamily="18" charset="0"/>
              </a:rPr>
              <a:t>url's</a:t>
            </a:r>
            <a:r>
              <a:rPr lang="en-US" sz="1800" dirty="0">
                <a:solidFill>
                  <a:schemeClr val="tx2">
                    <a:lumMod val="60000"/>
                    <a:lumOff val="40000"/>
                  </a:schemeClr>
                </a:solidFill>
                <a:latin typeface="Bookman Old Style" pitchFamily="18" charset="0"/>
              </a:rPr>
              <a:t> in large number which indicates that online brands should update all their platforms rather than just application.</a:t>
            </a:r>
          </a:p>
          <a:p>
            <a:r>
              <a:rPr lang="en-US" sz="1800" dirty="0">
                <a:solidFill>
                  <a:schemeClr val="tx2">
                    <a:lumMod val="60000"/>
                    <a:lumOff val="40000"/>
                  </a:schemeClr>
                </a:solidFill>
                <a:latin typeface="Bookman Old Style" pitchFamily="18" charset="0"/>
              </a:rPr>
              <a:t>Amazon, </a:t>
            </a:r>
            <a:r>
              <a:rPr lang="en-US" sz="1800" dirty="0" err="1">
                <a:solidFill>
                  <a:schemeClr val="tx2">
                    <a:lumMod val="60000"/>
                    <a:lumOff val="40000"/>
                  </a:schemeClr>
                </a:solidFill>
                <a:latin typeface="Bookman Old Style" pitchFamily="18" charset="0"/>
              </a:rPr>
              <a:t>Flipkart</a:t>
            </a:r>
            <a:r>
              <a:rPr lang="en-US" sz="1800" dirty="0">
                <a:solidFill>
                  <a:schemeClr val="tx2">
                    <a:lumMod val="60000"/>
                    <a:lumOff val="40000"/>
                  </a:schemeClr>
                </a:solidFill>
                <a:latin typeface="Bookman Old Style" pitchFamily="18" charset="0"/>
              </a:rPr>
              <a:t> have maintained a very good brand image followed by </a:t>
            </a:r>
            <a:r>
              <a:rPr lang="en-US" sz="1800" dirty="0" err="1">
                <a:solidFill>
                  <a:schemeClr val="tx2">
                    <a:lumMod val="60000"/>
                    <a:lumOff val="40000"/>
                  </a:schemeClr>
                </a:solidFill>
                <a:latin typeface="Bookman Old Style" pitchFamily="18" charset="0"/>
              </a:rPr>
              <a:t>paytm</a:t>
            </a:r>
            <a:r>
              <a:rPr lang="en-US" sz="1800" dirty="0">
                <a:solidFill>
                  <a:schemeClr val="tx2">
                    <a:lumMod val="60000"/>
                    <a:lumOff val="40000"/>
                  </a:schemeClr>
                </a:solidFill>
                <a:latin typeface="Bookman Old Style" pitchFamily="18" charset="0"/>
              </a:rPr>
              <a:t> and the </a:t>
            </a:r>
            <a:r>
              <a:rPr lang="en-US" sz="1800" dirty="0" err="1">
                <a:solidFill>
                  <a:schemeClr val="tx2">
                    <a:lumMod val="60000"/>
                    <a:lumOff val="40000"/>
                  </a:schemeClr>
                </a:solidFill>
                <a:latin typeface="Bookman Old Style" pitchFamily="18" charset="0"/>
              </a:rPr>
              <a:t>myntra</a:t>
            </a:r>
            <a:r>
              <a:rPr lang="en-US" sz="1800" dirty="0">
                <a:solidFill>
                  <a:schemeClr val="tx2">
                    <a:lumMod val="60000"/>
                    <a:lumOff val="40000"/>
                  </a:schemeClr>
                </a:solidFill>
                <a:latin typeface="Bookman Old Style" pitchFamily="18" charset="0"/>
              </a:rPr>
              <a:t>.</a:t>
            </a:r>
          </a:p>
          <a:p>
            <a:r>
              <a:rPr lang="en-US" sz="1800" dirty="0">
                <a:solidFill>
                  <a:schemeClr val="tx2">
                    <a:lumMod val="60000"/>
                    <a:lumOff val="40000"/>
                  </a:schemeClr>
                </a:solidFill>
                <a:latin typeface="Bookman Old Style" pitchFamily="18" charset="0"/>
              </a:rPr>
              <a:t>Most of the time people abandon the bag is </a:t>
            </a:r>
            <a:r>
              <a:rPr lang="en-US" sz="1800" dirty="0" err="1">
                <a:solidFill>
                  <a:schemeClr val="tx2">
                    <a:lumMod val="60000"/>
                    <a:lumOff val="40000"/>
                  </a:schemeClr>
                </a:solidFill>
                <a:latin typeface="Bookman Old Style" pitchFamily="18" charset="0"/>
              </a:rPr>
              <a:t>beacuse</a:t>
            </a:r>
            <a:r>
              <a:rPr lang="en-US" sz="1800" dirty="0">
                <a:solidFill>
                  <a:schemeClr val="tx2">
                    <a:lumMod val="60000"/>
                    <a:lumOff val="40000"/>
                  </a:schemeClr>
                </a:solidFill>
                <a:latin typeface="Bookman Old Style" pitchFamily="18" charset="0"/>
              </a:rPr>
              <a:t> they get a better alternative offer or promo code not applicable. </a:t>
            </a:r>
          </a:p>
          <a:p>
            <a:r>
              <a:rPr lang="en-US" sz="1800" dirty="0">
                <a:solidFill>
                  <a:schemeClr val="tx2">
                    <a:lumMod val="60000"/>
                    <a:lumOff val="40000"/>
                  </a:schemeClr>
                </a:solidFill>
                <a:latin typeface="Bookman Old Style" pitchFamily="18" charset="0"/>
              </a:rPr>
              <a:t>Lack of trust seen in amazon, </a:t>
            </a:r>
            <a:r>
              <a:rPr lang="en-US" sz="1800" dirty="0" err="1">
                <a:solidFill>
                  <a:schemeClr val="tx2">
                    <a:lumMod val="60000"/>
                    <a:lumOff val="40000"/>
                  </a:schemeClr>
                </a:solidFill>
                <a:latin typeface="Bookman Old Style" pitchFamily="18" charset="0"/>
              </a:rPr>
              <a:t>flipkart</a:t>
            </a:r>
            <a:r>
              <a:rPr lang="en-US" sz="1800" dirty="0">
                <a:solidFill>
                  <a:schemeClr val="tx2">
                    <a:lumMod val="60000"/>
                    <a:lumOff val="40000"/>
                  </a:schemeClr>
                </a:solidFill>
                <a:latin typeface="Bookman Old Style" pitchFamily="18" charset="0"/>
              </a:rPr>
              <a:t> and </a:t>
            </a:r>
            <a:r>
              <a:rPr lang="en-US" sz="1800" dirty="0" err="1">
                <a:solidFill>
                  <a:schemeClr val="tx2">
                    <a:lumMod val="60000"/>
                    <a:lumOff val="40000"/>
                  </a:schemeClr>
                </a:solidFill>
                <a:latin typeface="Bookman Old Style" pitchFamily="18" charset="0"/>
              </a:rPr>
              <a:t>paytm</a:t>
            </a:r>
            <a:r>
              <a:rPr lang="en-US" sz="1800" dirty="0">
                <a:solidFill>
                  <a:schemeClr val="tx2">
                    <a:lumMod val="60000"/>
                    <a:lumOff val="40000"/>
                  </a:schemeClr>
                </a:solidFill>
                <a:latin typeface="Bookman Old Style" pitchFamily="18" charset="0"/>
              </a:rPr>
              <a:t> by some people.</a:t>
            </a:r>
          </a:p>
          <a:p>
            <a:endParaRPr lang="en-US" sz="1800" dirty="0">
              <a:solidFill>
                <a:schemeClr val="tx2">
                  <a:lumMod val="60000"/>
                  <a:lumOff val="40000"/>
                </a:schemeClr>
              </a:solidFill>
              <a:latin typeface="Bookman Old Style" pitchFamily="18" charset="0"/>
            </a:endParaRPr>
          </a:p>
          <a:p>
            <a:endParaRPr lang="en-US" sz="1800" dirty="0">
              <a:solidFill>
                <a:schemeClr val="tx2">
                  <a:lumMod val="60000"/>
                  <a:lumOff val="40000"/>
                </a:schemeClr>
              </a:solidFill>
              <a:latin typeface="Bookman Old Style" pitchFamily="18" charset="0"/>
            </a:endParaRPr>
          </a:p>
        </p:txBody>
      </p:sp>
    </p:spTree>
    <p:extLst>
      <p:ext uri="{BB962C8B-B14F-4D97-AF65-F5344CB8AC3E}">
        <p14:creationId xmlns:p14="http://schemas.microsoft.com/office/powerpoint/2010/main" val="21692544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hlinkClick r:id="rId2" action="ppaction://hlinksldjump"/>
              </a:rPr>
              <a:t>Observations</a:t>
            </a:r>
            <a:endParaRPr lang="en-US" dirty="0"/>
          </a:p>
        </p:txBody>
      </p:sp>
      <p:sp>
        <p:nvSpPr>
          <p:cNvPr id="3" name="Content Placeholder 2"/>
          <p:cNvSpPr>
            <a:spLocks noGrp="1"/>
          </p:cNvSpPr>
          <p:nvPr>
            <p:ph idx="1"/>
          </p:nvPr>
        </p:nvSpPr>
        <p:spPr/>
        <p:txBody>
          <a:bodyPr>
            <a:normAutofit fontScale="70000" lnSpcReduction="20000"/>
          </a:bodyPr>
          <a:lstStyle/>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to have the content on the web page to be easy to read and understand and </a:t>
            </a: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they also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agrees to get information on similar product to the one highlighted is important for product comparison.</a:t>
            </a:r>
          </a:p>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people agrees to have all relevant information on listed products and agrees with complete information on listed seller and product being offered is important for purchase decision.</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to get easy navigation in website and they wants to have loading and processing speed.</a:t>
            </a:r>
          </a:p>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Times New Roman" panose="02020603050405020304" pitchFamily="18" charset="0"/>
                <a:cs typeface="Calibri" panose="020F0502020204030204" pitchFamily="34" charset="0"/>
              </a:rPr>
              <a:t>Maximum </a:t>
            </a:r>
            <a:r>
              <a:rPr lang="en-IN" dirty="0">
                <a:solidFill>
                  <a:schemeClr val="accent1">
                    <a:lumMod val="75000"/>
                  </a:schemeClr>
                </a:solidFill>
                <a:latin typeface="Bookman Old Style" pitchFamily="18" charset="0"/>
                <a:ea typeface="Times New Roman" panose="02020603050405020304" pitchFamily="18" charset="0"/>
                <a:cs typeface="Calibri" panose="020F0502020204030204" pitchFamily="34" charset="0"/>
              </a:rPr>
              <a:t>customers wants user friendly interface of the website and convenient payment methods.</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endParaRPr lang="en-IN" dirty="0">
              <a:latin typeface="Bookman Old Style" pitchFamily="18" charset="0"/>
            </a:endParaRPr>
          </a:p>
          <a:p>
            <a:pPr>
              <a:buFont typeface="Courier New" pitchFamily="49" charset="0"/>
              <a:buChar char="o"/>
            </a:pPr>
            <a:endParaRPr lang="en-US" dirty="0">
              <a:latin typeface="Bookman Old Style" pitchFamily="18" charset="0"/>
            </a:endParaRPr>
          </a:p>
        </p:txBody>
      </p:sp>
    </p:spTree>
    <p:extLst>
      <p:ext uri="{BB962C8B-B14F-4D97-AF65-F5344CB8AC3E}">
        <p14:creationId xmlns:p14="http://schemas.microsoft.com/office/powerpoint/2010/main" val="186197743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8460" y="2967335"/>
            <a:ext cx="4567084"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193483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hlinkClick r:id="rId2" action="ppaction://hlinksldjump"/>
              </a:rPr>
              <a:t>Observations</a:t>
            </a:r>
            <a:endParaRPr lang="en-US" dirty="0"/>
          </a:p>
        </p:txBody>
      </p:sp>
      <p:sp>
        <p:nvSpPr>
          <p:cNvPr id="3" name="Content Placeholder 2"/>
          <p:cNvSpPr>
            <a:spLocks noGrp="1"/>
          </p:cNvSpPr>
          <p:nvPr>
            <p:ph idx="1"/>
          </p:nvPr>
        </p:nvSpPr>
        <p:spPr/>
        <p:txBody>
          <a:bodyPr>
            <a:normAutofit fontScale="62500" lnSpcReduction="20000"/>
          </a:bodyPr>
          <a:lstStyle/>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to get Trust that the online retail store will </a:t>
            </a: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fulfil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its part of the transaction at the stipulated time and expects Empathy towards the customers.</a:t>
            </a:r>
          </a:p>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wants to have the </a:t>
            </a: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guaranteed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privacy of the customer and they wish to have Responsiveness, availability of several communication channels.</a:t>
            </a:r>
          </a:p>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that Online shopping gives monetary benefit and discounts and they also agrees that Enjoyment is derived from shopping online.</a:t>
            </a:r>
          </a:p>
          <a:p>
            <a:pPr lvl="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that shopping online is convenient and flexible and they also agrees that return and replacement policy of the </a:t>
            </a: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seller is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important for purchase decision.</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endParaRPr lang="en-IN" dirty="0">
              <a:latin typeface="Bookman Old Style" pitchFamily="18" charset="0"/>
            </a:endParaRPr>
          </a:p>
          <a:p>
            <a:pPr>
              <a:buFont typeface="Courier New" pitchFamily="49" charset="0"/>
              <a:buChar char="o"/>
            </a:pPr>
            <a:endParaRPr lang="en-US" dirty="0">
              <a:latin typeface="Bookman Old Style" pitchFamily="18" charset="0"/>
            </a:endParaRPr>
          </a:p>
        </p:txBody>
      </p:sp>
    </p:spTree>
    <p:extLst>
      <p:ext uri="{BB962C8B-B14F-4D97-AF65-F5344CB8AC3E}">
        <p14:creationId xmlns:p14="http://schemas.microsoft.com/office/powerpoint/2010/main" val="3384068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hlinkClick r:id="rId2" action="ppaction://hlinksldjump"/>
              </a:rPr>
              <a:t>Observations</a:t>
            </a:r>
            <a:endParaRPr lang="en-US" dirty="0"/>
          </a:p>
        </p:txBody>
      </p:sp>
      <p:sp>
        <p:nvSpPr>
          <p:cNvPr id="3" name="Content Placeholder 2"/>
          <p:cNvSpPr>
            <a:spLocks noGrp="1"/>
          </p:cNvSpPr>
          <p:nvPr>
            <p:ph idx="1"/>
          </p:nvPr>
        </p:nvSpPr>
        <p:spPr/>
        <p:txBody>
          <a:bodyPr>
            <a:normAutofit fontScale="62500" lnSpcReduction="20000"/>
          </a:bodyPr>
          <a:lstStyle/>
          <a:p>
            <a:pPr marL="457200" lvl="0" indent="-45720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with Gaining access to loyalty programs is a benefit of shopping online and they also agrees that displaying quality information on the website improves satisfaction of customers.</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marL="457200" lvl="0" indent="-457200">
              <a:lnSpc>
                <a:spcPct val="107000"/>
              </a:lnSpc>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that user derive satisfaction while shopping on a good quality website or application and they also agrees that net benefit derived from shopping online can lead to users satisfaction.</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marL="457200" lvl="0" indent="-457200">
              <a:lnSpc>
                <a:spcPct val="107000"/>
              </a:lnSpc>
              <a:spcAft>
                <a:spcPts val="800"/>
              </a:spcAft>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to have user satisfaction cannot exist without trust and they also agrees that offering a wide variety of listed product in several category.</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r>
              <a:rPr lang="en-IN" dirty="0" smtClean="0">
                <a:solidFill>
                  <a:schemeClr val="accent1">
                    <a:lumMod val="75000"/>
                  </a:schemeClr>
                </a:solidFill>
                <a:latin typeface="Bookman Old Style" pitchFamily="18" charset="0"/>
                <a:ea typeface="Times New Roman" panose="02020603050405020304" pitchFamily="18" charset="0"/>
              </a:rPr>
              <a:t>Maximum </a:t>
            </a:r>
            <a:r>
              <a:rPr lang="en-IN" dirty="0">
                <a:solidFill>
                  <a:schemeClr val="accent1">
                    <a:lumMod val="75000"/>
                  </a:schemeClr>
                </a:solidFill>
                <a:latin typeface="Bookman Old Style" pitchFamily="18" charset="0"/>
                <a:ea typeface="Times New Roman" panose="02020603050405020304" pitchFamily="18" charset="0"/>
              </a:rPr>
              <a:t>customers agrees to have provision of complete and relevant product information and they also agrees to have monetary savings.</a:t>
            </a:r>
            <a:endParaRPr lang="en-IN" dirty="0">
              <a:solidFill>
                <a:schemeClr val="accent1">
                  <a:lumMod val="75000"/>
                </a:schemeClr>
              </a:solidFill>
              <a:latin typeface="Bookman Old Style" pitchFamily="18" charset="0"/>
            </a:endParaRPr>
          </a:p>
          <a:p>
            <a:pPr>
              <a:buFont typeface="Courier New" pitchFamily="49" charset="0"/>
              <a:buChar char="o"/>
            </a:pPr>
            <a:endParaRPr lang="en-US" dirty="0">
              <a:latin typeface="Bookman Old Style" pitchFamily="18" charset="0"/>
            </a:endParaRPr>
          </a:p>
        </p:txBody>
      </p:sp>
    </p:spTree>
    <p:extLst>
      <p:ext uri="{BB962C8B-B14F-4D97-AF65-F5344CB8AC3E}">
        <p14:creationId xmlns:p14="http://schemas.microsoft.com/office/powerpoint/2010/main" val="3494771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hlinkClick r:id="rId2" action="ppaction://hlinksldjump"/>
              </a:rPr>
              <a:t>Observations</a:t>
            </a:r>
            <a:endParaRPr lang="en-US" dirty="0"/>
          </a:p>
        </p:txBody>
      </p:sp>
      <p:sp>
        <p:nvSpPr>
          <p:cNvPr id="3" name="Content Placeholder 2"/>
          <p:cNvSpPr>
            <a:spLocks noGrp="1"/>
          </p:cNvSpPr>
          <p:nvPr>
            <p:ph idx="1"/>
          </p:nvPr>
        </p:nvSpPr>
        <p:spPr/>
        <p:txBody>
          <a:bodyPr>
            <a:noAutofit/>
          </a:bodyPr>
          <a:lstStyle/>
          <a:p>
            <a:pPr>
              <a:buFont typeface="Courier New" pitchFamily="49" charset="0"/>
              <a:buChar char="o"/>
            </a:pPr>
            <a:r>
              <a:rPr lang="en-IN" sz="24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sz="24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for having the convenience of patronizing the online retailer and they also agrees that shopping on website gives us the sense of adventure.</a:t>
            </a:r>
          </a:p>
          <a:p>
            <a:pPr>
              <a:buFont typeface="Courier New" pitchFamily="49" charset="0"/>
              <a:buChar char="o"/>
            </a:pPr>
            <a:r>
              <a:rPr lang="en-IN" sz="2400" dirty="0" smtClean="0">
                <a:solidFill>
                  <a:schemeClr val="accent1">
                    <a:lumMod val="75000"/>
                  </a:schemeClr>
                </a:solidFill>
                <a:latin typeface="Bookman Old Style" pitchFamily="18" charset="0"/>
                <a:ea typeface="Calibri" panose="020F0502020204030204" pitchFamily="34" charset="0"/>
              </a:rPr>
              <a:t>Maximum </a:t>
            </a:r>
            <a:r>
              <a:rPr lang="en-IN" sz="2400" dirty="0">
                <a:solidFill>
                  <a:schemeClr val="accent1">
                    <a:lumMod val="75000"/>
                  </a:schemeClr>
                </a:solidFill>
                <a:latin typeface="Bookman Old Style" pitchFamily="18" charset="0"/>
                <a:ea typeface="Calibri" panose="020F0502020204030204" pitchFamily="34" charset="0"/>
              </a:rPr>
              <a:t>customers agrees </a:t>
            </a:r>
            <a:r>
              <a:rPr lang="en-IN" sz="2400" dirty="0" smtClean="0">
                <a:solidFill>
                  <a:schemeClr val="accent1">
                    <a:lumMod val="75000"/>
                  </a:schemeClr>
                </a:solidFill>
                <a:latin typeface="Bookman Old Style" pitchFamily="18" charset="0"/>
                <a:ea typeface="Calibri" panose="020F0502020204030204" pitchFamily="34" charset="0"/>
              </a:rPr>
              <a:t>they </a:t>
            </a:r>
            <a:r>
              <a:rPr lang="en-IN" sz="2400" dirty="0">
                <a:solidFill>
                  <a:schemeClr val="accent1">
                    <a:lumMod val="75000"/>
                  </a:schemeClr>
                </a:solidFill>
                <a:latin typeface="Bookman Old Style" pitchFamily="18" charset="0"/>
                <a:ea typeface="Calibri" panose="020F0502020204030204" pitchFamily="34" charset="0"/>
              </a:rPr>
              <a:t>feel gratification shopping on there </a:t>
            </a:r>
            <a:r>
              <a:rPr lang="en-IN" sz="2400" dirty="0" smtClean="0">
                <a:solidFill>
                  <a:schemeClr val="accent1">
                    <a:lumMod val="75000"/>
                  </a:schemeClr>
                </a:solidFill>
                <a:latin typeface="Bookman Old Style" pitchFamily="18" charset="0"/>
                <a:ea typeface="Calibri" panose="020F0502020204030204" pitchFamily="34" charset="0"/>
              </a:rPr>
              <a:t>favourite  </a:t>
            </a:r>
            <a:r>
              <a:rPr lang="en-IN" sz="2400" dirty="0">
                <a:solidFill>
                  <a:schemeClr val="accent1">
                    <a:lumMod val="75000"/>
                  </a:schemeClr>
                </a:solidFill>
                <a:latin typeface="Bookman Old Style" pitchFamily="18" charset="0"/>
                <a:ea typeface="Calibri" panose="020F0502020204030204" pitchFamily="34" charset="0"/>
              </a:rPr>
              <a:t>e-</a:t>
            </a:r>
            <a:r>
              <a:rPr lang="en-IN" sz="2400" dirty="0" err="1">
                <a:solidFill>
                  <a:schemeClr val="accent1">
                    <a:lumMod val="75000"/>
                  </a:schemeClr>
                </a:solidFill>
                <a:latin typeface="Bookman Old Style" pitchFamily="18" charset="0"/>
                <a:ea typeface="Calibri" panose="020F0502020204030204" pitchFamily="34" charset="0"/>
              </a:rPr>
              <a:t>tailer</a:t>
            </a:r>
            <a:r>
              <a:rPr lang="en-IN" sz="2400" dirty="0">
                <a:solidFill>
                  <a:schemeClr val="accent1">
                    <a:lumMod val="75000"/>
                  </a:schemeClr>
                </a:solidFill>
                <a:latin typeface="Bookman Old Style" pitchFamily="18" charset="0"/>
                <a:ea typeface="Calibri" panose="020F0502020204030204" pitchFamily="34" charset="0"/>
              </a:rPr>
              <a:t> and they also agrees that shopping on your preferred e-</a:t>
            </a:r>
            <a:r>
              <a:rPr lang="en-IN" sz="2400" dirty="0" err="1">
                <a:solidFill>
                  <a:schemeClr val="accent1">
                    <a:lumMod val="75000"/>
                  </a:schemeClr>
                </a:solidFill>
                <a:latin typeface="Bookman Old Style" pitchFamily="18" charset="0"/>
                <a:ea typeface="Calibri" panose="020F0502020204030204" pitchFamily="34" charset="0"/>
              </a:rPr>
              <a:t>tailer</a:t>
            </a:r>
            <a:r>
              <a:rPr lang="en-IN" sz="2400" dirty="0">
                <a:solidFill>
                  <a:schemeClr val="accent1">
                    <a:lumMod val="75000"/>
                  </a:schemeClr>
                </a:solidFill>
                <a:latin typeface="Bookman Old Style" pitchFamily="18" charset="0"/>
                <a:ea typeface="Calibri" panose="020F0502020204030204" pitchFamily="34" charset="0"/>
              </a:rPr>
              <a:t> enhances there social status.</a:t>
            </a:r>
          </a:p>
          <a:p>
            <a:pPr>
              <a:buFont typeface="Courier New" pitchFamily="49" charset="0"/>
              <a:buChar char="o"/>
            </a:pPr>
            <a:r>
              <a:rPr lang="en-IN" sz="24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a:t>
            </a:r>
            <a:r>
              <a:rPr lang="en-IN" sz="24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customers agrees shopping on the websites helps to </a:t>
            </a:r>
            <a:r>
              <a:rPr lang="en-IN" sz="24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fulfil </a:t>
            </a:r>
            <a:r>
              <a:rPr lang="en-IN" sz="24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certain roles and they also agrees that </a:t>
            </a:r>
            <a:r>
              <a:rPr lang="en-IN" sz="24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they need </a:t>
            </a:r>
            <a:r>
              <a:rPr lang="en-IN" sz="24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value for money </a:t>
            </a:r>
            <a:r>
              <a:rPr lang="en-IN" sz="24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spent.</a:t>
            </a:r>
            <a:endParaRPr lang="en-IN" sz="2400"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endParaRPr lang="en-IN" sz="2400"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endParaRPr lang="en-IN" sz="2400" dirty="0">
              <a:latin typeface="Bookman Old Style" pitchFamily="18" charset="0"/>
            </a:endParaRPr>
          </a:p>
          <a:p>
            <a:pPr>
              <a:buFont typeface="Courier New" pitchFamily="49" charset="0"/>
              <a:buChar char="o"/>
            </a:pPr>
            <a:endParaRPr lang="en-US" sz="2400" dirty="0">
              <a:latin typeface="Bookman Old Style" pitchFamily="18" charset="0"/>
            </a:endParaRPr>
          </a:p>
        </p:txBody>
      </p:sp>
    </p:spTree>
    <p:extLst>
      <p:ext uri="{BB962C8B-B14F-4D97-AF65-F5344CB8AC3E}">
        <p14:creationId xmlns:p14="http://schemas.microsoft.com/office/powerpoint/2010/main" val="637719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hlinkClick r:id="rId2" action="ppaction://hlinksldjump"/>
              </a:rPr>
              <a:t>Observations</a:t>
            </a:r>
            <a:endParaRPr lang="en-US" dirty="0"/>
          </a:p>
        </p:txBody>
      </p:sp>
      <p:sp>
        <p:nvSpPr>
          <p:cNvPr id="3" name="Content Placeholder 2"/>
          <p:cNvSpPr>
            <a:spLocks noGrp="1"/>
          </p:cNvSpPr>
          <p:nvPr>
            <p:ph idx="1"/>
          </p:nvPr>
        </p:nvSpPr>
        <p:spPr/>
        <p:txBody>
          <a:bodyPr>
            <a:noAutofit/>
          </a:bodyPr>
          <a:lstStyle/>
          <a:p>
            <a:pPr marL="342900" lvl="0" indent="-342900">
              <a:lnSpc>
                <a:spcPts val="1455"/>
              </a:lnSpc>
              <a:buFont typeface="Courier New" pitchFamily="49" charset="0"/>
              <a:buChar char="o"/>
            </a:pPr>
            <a:endParaRPr lang="en-IN" sz="2000" dirty="0">
              <a:solidFill>
                <a:schemeClr val="accent1">
                  <a:lumMod val="75000"/>
                </a:schemeClr>
              </a:solidFill>
              <a:latin typeface="Bookman Old Style" pitchFamily="18" charset="0"/>
              <a:ea typeface="Calibri" panose="020F0502020204030204" pitchFamily="34" charset="0"/>
              <a:cs typeface="Calibri" panose="020F0502020204030204" pitchFamily="34" charset="0"/>
            </a:endParaRPr>
          </a:p>
          <a:p>
            <a:pPr>
              <a:buFont typeface="Courier New" pitchFamily="49" charset="0"/>
              <a:buChar char="o"/>
            </a:pPr>
            <a:r>
              <a:rPr lang="en-IN" sz="2000" dirty="0" smtClean="0">
                <a:solidFill>
                  <a:schemeClr val="accent1">
                    <a:lumMod val="75000"/>
                  </a:schemeClr>
                </a:solidFill>
                <a:latin typeface="Bookman Old Style" pitchFamily="18" charset="0"/>
                <a:ea typeface="Calibri" panose="020F0502020204030204" pitchFamily="34" charset="0"/>
              </a:rPr>
              <a:t>Maximum </a:t>
            </a:r>
            <a:r>
              <a:rPr lang="en-IN" sz="2000" dirty="0">
                <a:solidFill>
                  <a:schemeClr val="accent1">
                    <a:lumMod val="75000"/>
                  </a:schemeClr>
                </a:solidFill>
                <a:latin typeface="Bookman Old Style" pitchFamily="18" charset="0"/>
                <a:ea typeface="Calibri" panose="020F0502020204030204" pitchFamily="34" charset="0"/>
              </a:rPr>
              <a:t>customers </a:t>
            </a:r>
            <a:r>
              <a:rPr lang="en-IN" sz="2000" dirty="0" smtClean="0">
                <a:solidFill>
                  <a:schemeClr val="accent1">
                    <a:lumMod val="75000"/>
                  </a:schemeClr>
                </a:solidFill>
                <a:latin typeface="Bookman Old Style" pitchFamily="18" charset="0"/>
                <a:ea typeface="Calibri" panose="020F0502020204030204" pitchFamily="34" charset="0"/>
              </a:rPr>
              <a:t>choose </a:t>
            </a:r>
            <a:r>
              <a:rPr lang="en-IN" sz="2000" dirty="0">
                <a:solidFill>
                  <a:schemeClr val="accent1">
                    <a:lumMod val="75000"/>
                  </a:schemeClr>
                </a:solidFill>
                <a:latin typeface="Bookman Old Style" pitchFamily="18" charset="0"/>
                <a:ea typeface="Calibri" panose="020F0502020204030204" pitchFamily="34" charset="0"/>
              </a:rPr>
              <a:t>that all the available online shopping platforms are easy to use and they also shop from </a:t>
            </a:r>
            <a:r>
              <a:rPr lang="en-IN" sz="2000" dirty="0" smtClean="0">
                <a:solidFill>
                  <a:schemeClr val="accent1">
                    <a:lumMod val="75000"/>
                  </a:schemeClr>
                </a:solidFill>
                <a:latin typeface="Bookman Old Style" pitchFamily="18" charset="0"/>
                <a:ea typeface="Calibri" panose="020F0502020204030204" pitchFamily="34" charset="0"/>
              </a:rPr>
              <a:t>more than one online </a:t>
            </a:r>
            <a:r>
              <a:rPr lang="en-IN" sz="2000" dirty="0">
                <a:solidFill>
                  <a:schemeClr val="accent1">
                    <a:lumMod val="75000"/>
                  </a:schemeClr>
                </a:solidFill>
                <a:latin typeface="Bookman Old Style" pitchFamily="18" charset="0"/>
                <a:ea typeface="Calibri" panose="020F0502020204030204" pitchFamily="34" charset="0"/>
              </a:rPr>
              <a:t>shopping websites.</a:t>
            </a:r>
          </a:p>
          <a:p>
            <a:pPr>
              <a:buFont typeface="Courier New" pitchFamily="49" charset="0"/>
              <a:buChar char="o"/>
            </a:pPr>
            <a:r>
              <a:rPr lang="en-IN" sz="20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customers choose </a:t>
            </a:r>
            <a:r>
              <a:rPr lang="en-IN" sz="20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Amazon and </a:t>
            </a:r>
            <a:r>
              <a:rPr lang="en-IN" sz="2000" dirty="0" err="1">
                <a:solidFill>
                  <a:schemeClr val="accent1">
                    <a:lumMod val="75000"/>
                  </a:schemeClr>
                </a:solidFill>
                <a:latin typeface="Bookman Old Style" pitchFamily="18" charset="0"/>
                <a:ea typeface="Calibri" panose="020F0502020204030204" pitchFamily="34" charset="0"/>
                <a:cs typeface="Calibri" panose="020F0502020204030204" pitchFamily="34" charset="0"/>
              </a:rPr>
              <a:t>Flipkart</a:t>
            </a:r>
            <a:r>
              <a:rPr lang="en-IN" sz="20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 as </a:t>
            </a:r>
            <a:r>
              <a:rPr lang="en-IN" sz="20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the best </a:t>
            </a:r>
            <a:r>
              <a:rPr lang="en-IN" sz="20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visual appealing web-page layout and </a:t>
            </a:r>
            <a:r>
              <a:rPr lang="en-IN" sz="20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 </a:t>
            </a:r>
            <a:r>
              <a:rPr lang="en-IN" sz="20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platform which gives wide variety of product on offer.</a:t>
            </a:r>
            <a:endParaRPr lang="en-IN" sz="2000"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r>
              <a:rPr lang="en-IN" sz="2000" dirty="0">
                <a:solidFill>
                  <a:schemeClr val="accent1">
                    <a:lumMod val="75000"/>
                  </a:schemeClr>
                </a:solidFill>
                <a:latin typeface="Bookman Old Style" pitchFamily="18" charset="0"/>
                <a:ea typeface="Calibri" panose="020F0502020204030204" pitchFamily="34" charset="0"/>
              </a:rPr>
              <a:t>Most of the customers chooses Amazon and </a:t>
            </a:r>
            <a:r>
              <a:rPr lang="en-IN" sz="2000" dirty="0" err="1">
                <a:solidFill>
                  <a:schemeClr val="accent1">
                    <a:lumMod val="75000"/>
                  </a:schemeClr>
                </a:solidFill>
                <a:latin typeface="Bookman Old Style" pitchFamily="18" charset="0"/>
                <a:ea typeface="Calibri" panose="020F0502020204030204" pitchFamily="34" charset="0"/>
              </a:rPr>
              <a:t>Flipkart</a:t>
            </a:r>
            <a:r>
              <a:rPr lang="en-IN" sz="2000" dirty="0">
                <a:solidFill>
                  <a:schemeClr val="accent1">
                    <a:lumMod val="75000"/>
                  </a:schemeClr>
                </a:solidFill>
                <a:latin typeface="Bookman Old Style" pitchFamily="18" charset="0"/>
                <a:ea typeface="Calibri" panose="020F0502020204030204" pitchFamily="34" charset="0"/>
              </a:rPr>
              <a:t> as the best platform that gives </a:t>
            </a:r>
            <a:r>
              <a:rPr lang="en-IN" sz="2000" dirty="0" smtClean="0">
                <a:solidFill>
                  <a:schemeClr val="accent1">
                    <a:lumMod val="75000"/>
                  </a:schemeClr>
                </a:solidFill>
                <a:latin typeface="Bookman Old Style" pitchFamily="18" charset="0"/>
                <a:ea typeface="Calibri" panose="020F0502020204030204" pitchFamily="34" charset="0"/>
              </a:rPr>
              <a:t>complete and  </a:t>
            </a:r>
            <a:r>
              <a:rPr lang="en-IN" sz="2000" dirty="0">
                <a:solidFill>
                  <a:schemeClr val="accent1">
                    <a:lumMod val="75000"/>
                  </a:schemeClr>
                </a:solidFill>
                <a:latin typeface="Bookman Old Style" pitchFamily="18" charset="0"/>
                <a:ea typeface="Calibri" panose="020F0502020204030204" pitchFamily="34" charset="0"/>
              </a:rPr>
              <a:t>relevant description </a:t>
            </a:r>
            <a:r>
              <a:rPr lang="en-IN" sz="2000" dirty="0" smtClean="0">
                <a:solidFill>
                  <a:schemeClr val="accent1">
                    <a:lumMod val="75000"/>
                  </a:schemeClr>
                </a:solidFill>
                <a:latin typeface="Bookman Old Style" pitchFamily="18" charset="0"/>
                <a:ea typeface="Calibri" panose="020F0502020204030204" pitchFamily="34" charset="0"/>
              </a:rPr>
              <a:t>of </a:t>
            </a:r>
            <a:r>
              <a:rPr lang="en-IN" sz="2000" dirty="0">
                <a:solidFill>
                  <a:schemeClr val="accent1">
                    <a:lumMod val="75000"/>
                  </a:schemeClr>
                </a:solidFill>
                <a:latin typeface="Bookman Old Style" pitchFamily="18" charset="0"/>
                <a:ea typeface="Calibri" panose="020F0502020204030204" pitchFamily="34" charset="0"/>
              </a:rPr>
              <a:t>products and also they </a:t>
            </a:r>
            <a:r>
              <a:rPr lang="en-IN" sz="2000" dirty="0" smtClean="0">
                <a:solidFill>
                  <a:schemeClr val="accent1">
                    <a:lumMod val="75000"/>
                  </a:schemeClr>
                </a:solidFill>
                <a:latin typeface="Bookman Old Style" pitchFamily="18" charset="0"/>
                <a:ea typeface="Calibri" panose="020F0502020204030204" pitchFamily="34" charset="0"/>
              </a:rPr>
              <a:t>choose </a:t>
            </a:r>
            <a:r>
              <a:rPr lang="en-IN" sz="2000" dirty="0" err="1" smtClean="0">
                <a:solidFill>
                  <a:schemeClr val="accent1">
                    <a:lumMod val="75000"/>
                  </a:schemeClr>
                </a:solidFill>
                <a:latin typeface="Bookman Old Style" pitchFamily="18" charset="0"/>
                <a:ea typeface="Calibri" panose="020F0502020204030204" pitchFamily="34" charset="0"/>
              </a:rPr>
              <a:t>Snapdeal</a:t>
            </a:r>
            <a:r>
              <a:rPr lang="en-IN" sz="2000" dirty="0" smtClean="0">
                <a:solidFill>
                  <a:schemeClr val="accent1">
                    <a:lumMod val="75000"/>
                  </a:schemeClr>
                </a:solidFill>
                <a:latin typeface="Bookman Old Style" pitchFamily="18" charset="0"/>
                <a:ea typeface="Calibri" panose="020F0502020204030204" pitchFamily="34" charset="0"/>
              </a:rPr>
              <a:t> </a:t>
            </a:r>
            <a:r>
              <a:rPr lang="en-IN" sz="2000" dirty="0">
                <a:solidFill>
                  <a:schemeClr val="accent1">
                    <a:lumMod val="75000"/>
                  </a:schemeClr>
                </a:solidFill>
                <a:latin typeface="Bookman Old Style" pitchFamily="18" charset="0"/>
                <a:ea typeface="Calibri" panose="020F0502020204030204" pitchFamily="34" charset="0"/>
              </a:rPr>
              <a:t>as the fast loading website.</a:t>
            </a:r>
          </a:p>
          <a:p>
            <a:pPr>
              <a:buFont typeface="Courier New" pitchFamily="49" charset="0"/>
              <a:buChar char="o"/>
            </a:pPr>
            <a:r>
              <a:rPr lang="en-IN" sz="2000" dirty="0" smtClean="0">
                <a:solidFill>
                  <a:schemeClr val="accent1">
                    <a:lumMod val="75000"/>
                  </a:schemeClr>
                </a:solidFill>
                <a:latin typeface="Bookman Old Style" pitchFamily="18" charset="0"/>
                <a:ea typeface="Calibri" panose="020F0502020204030204" pitchFamily="34" charset="0"/>
              </a:rPr>
              <a:t>Maximum </a:t>
            </a:r>
            <a:r>
              <a:rPr lang="en-IN" sz="2000" dirty="0">
                <a:solidFill>
                  <a:schemeClr val="accent1">
                    <a:lumMod val="75000"/>
                  </a:schemeClr>
                </a:solidFill>
                <a:latin typeface="Bookman Old Style" pitchFamily="18" charset="0"/>
                <a:ea typeface="Calibri" panose="020F0502020204030204" pitchFamily="34" charset="0"/>
              </a:rPr>
              <a:t>customers says that Reliability of the website or application and quickness to complete purchase is good with Amazon.</a:t>
            </a:r>
            <a:endParaRPr lang="en-IN" sz="2000" dirty="0">
              <a:solidFill>
                <a:schemeClr val="accent1">
                  <a:lumMod val="75000"/>
                </a:schemeClr>
              </a:solidFill>
              <a:latin typeface="Bookman Old Style" pitchFamily="18" charset="0"/>
            </a:endParaRPr>
          </a:p>
          <a:p>
            <a:pPr>
              <a:buFont typeface="Courier New" pitchFamily="49" charset="0"/>
              <a:buChar char="o"/>
            </a:pPr>
            <a:endParaRPr lang="en-US" sz="2000" dirty="0">
              <a:latin typeface="Bookman Old Style" pitchFamily="18" charset="0"/>
            </a:endParaRPr>
          </a:p>
        </p:txBody>
      </p:sp>
    </p:spTree>
    <p:extLst>
      <p:ext uri="{BB962C8B-B14F-4D97-AF65-F5344CB8AC3E}">
        <p14:creationId xmlns:p14="http://schemas.microsoft.com/office/powerpoint/2010/main" val="2646606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rgbClr val="FF0000"/>
                </a:solidFill>
                <a:latin typeface="Century" panose="02040604050505020304" pitchFamily="18" charset="0"/>
              </a:rPr>
              <a:t>Agenda</a:t>
            </a:r>
            <a:endParaRPr lang="en-US" dirty="0"/>
          </a:p>
        </p:txBody>
      </p:sp>
      <p:sp>
        <p:nvSpPr>
          <p:cNvPr id="3" name="Content Placeholder 2"/>
          <p:cNvSpPr>
            <a:spLocks noGrp="1"/>
          </p:cNvSpPr>
          <p:nvPr>
            <p:ph idx="1"/>
          </p:nvPr>
        </p:nvSpPr>
        <p:spPr/>
        <p:txBody>
          <a:bodyPr>
            <a:normAutofit/>
          </a:bodyPr>
          <a:lstStyle/>
          <a:p>
            <a:pPr>
              <a:buFont typeface="Wingdings" pitchFamily="2" charset="2"/>
              <a:buChar char="q"/>
            </a:pPr>
            <a:r>
              <a:rPr lang="en-US" dirty="0">
                <a:solidFill>
                  <a:schemeClr val="accent1"/>
                </a:solidFill>
                <a:latin typeface="Bookman Old Style" pitchFamily="18" charset="0"/>
              </a:rPr>
              <a:t>Overview.</a:t>
            </a:r>
          </a:p>
          <a:p>
            <a:pPr>
              <a:buFont typeface="Wingdings" pitchFamily="2" charset="2"/>
              <a:buChar char="q"/>
            </a:pPr>
            <a:r>
              <a:rPr lang="en-US" dirty="0">
                <a:solidFill>
                  <a:schemeClr val="accent1"/>
                </a:solidFill>
                <a:latin typeface="Bookman Old Style" pitchFamily="18" charset="0"/>
              </a:rPr>
              <a:t>What is customer Retention?</a:t>
            </a:r>
          </a:p>
          <a:p>
            <a:pPr>
              <a:buFont typeface="Wingdings" pitchFamily="2" charset="2"/>
              <a:buChar char="q"/>
            </a:pPr>
            <a:r>
              <a:rPr lang="en-US" dirty="0">
                <a:solidFill>
                  <a:schemeClr val="accent1"/>
                </a:solidFill>
                <a:latin typeface="Bookman Old Style" pitchFamily="18" charset="0"/>
              </a:rPr>
              <a:t>Need of customer retention</a:t>
            </a:r>
          </a:p>
          <a:p>
            <a:pPr>
              <a:buFont typeface="Wingdings" pitchFamily="2" charset="2"/>
              <a:buChar char="q"/>
            </a:pPr>
            <a:r>
              <a:rPr lang="en-US" dirty="0">
                <a:solidFill>
                  <a:schemeClr val="accent1"/>
                </a:solidFill>
                <a:latin typeface="Bookman Old Style" pitchFamily="18" charset="0"/>
              </a:rPr>
              <a:t>Problem Statement</a:t>
            </a:r>
          </a:p>
          <a:p>
            <a:pPr>
              <a:buFont typeface="Wingdings" pitchFamily="2" charset="2"/>
              <a:buChar char="q"/>
            </a:pPr>
            <a:r>
              <a:rPr lang="en-US" dirty="0">
                <a:solidFill>
                  <a:schemeClr val="accent1"/>
                </a:solidFill>
                <a:latin typeface="Bookman Old Style" pitchFamily="18" charset="0"/>
              </a:rPr>
              <a:t>Problem Understanding</a:t>
            </a:r>
          </a:p>
          <a:p>
            <a:pPr>
              <a:buFont typeface="Wingdings" pitchFamily="2" charset="2"/>
              <a:buChar char="q"/>
            </a:pPr>
            <a:r>
              <a:rPr lang="en-US" dirty="0">
                <a:solidFill>
                  <a:schemeClr val="accent1"/>
                </a:solidFill>
                <a:latin typeface="Bookman Old Style" pitchFamily="18" charset="0"/>
              </a:rPr>
              <a:t>Exploratory data analysis(EDA</a:t>
            </a:r>
            <a:r>
              <a:rPr lang="en-US" dirty="0" smtClean="0">
                <a:solidFill>
                  <a:schemeClr val="accent1"/>
                </a:solidFill>
                <a:latin typeface="Bookman Old Style" pitchFamily="18" charset="0"/>
              </a:rPr>
              <a:t>)</a:t>
            </a:r>
            <a:endParaRPr lang="en-US" dirty="0">
              <a:solidFill>
                <a:schemeClr val="accent1"/>
              </a:solidFill>
              <a:latin typeface="Bookman Old Style" pitchFamily="18" charset="0"/>
            </a:endParaRPr>
          </a:p>
          <a:p>
            <a:pPr>
              <a:buFont typeface="Wingdings" pitchFamily="2" charset="2"/>
              <a:buChar char="q"/>
            </a:pPr>
            <a:r>
              <a:rPr lang="en-US" dirty="0" smtClean="0">
                <a:solidFill>
                  <a:schemeClr val="accent1"/>
                </a:solidFill>
                <a:latin typeface="Bookman Old Style" pitchFamily="18" charset="0"/>
              </a:rPr>
              <a:t>Observations and Visualizations</a:t>
            </a:r>
            <a:endParaRPr lang="en-US" dirty="0">
              <a:solidFill>
                <a:schemeClr val="accent1"/>
              </a:solidFill>
              <a:latin typeface="Bookman Old Style" pitchFamily="18" charset="0"/>
            </a:endParaRPr>
          </a:p>
          <a:p>
            <a:pPr>
              <a:buFont typeface="Wingdings" pitchFamily="2" charset="2"/>
              <a:buChar char="q"/>
            </a:pPr>
            <a:r>
              <a:rPr lang="en-US" dirty="0">
                <a:solidFill>
                  <a:schemeClr val="accent1"/>
                </a:solidFill>
                <a:latin typeface="Bookman Old Style" pitchFamily="18" charset="0"/>
              </a:rPr>
              <a:t>Conclusion of study</a:t>
            </a:r>
          </a:p>
          <a:p>
            <a:endParaRPr lang="en-US" dirty="0">
              <a:solidFill>
                <a:schemeClr val="accent1"/>
              </a:solidFill>
              <a:latin typeface="Bookman Old Style" pitchFamily="18" charset="0"/>
            </a:endParaRPr>
          </a:p>
          <a:p>
            <a:endParaRPr lang="en-US" dirty="0">
              <a:solidFill>
                <a:schemeClr val="accent1"/>
              </a:solidFill>
              <a:latin typeface="Bookman Old Style" pitchFamily="18" charset="0"/>
            </a:endParaRPr>
          </a:p>
        </p:txBody>
      </p:sp>
    </p:spTree>
    <p:extLst>
      <p:ext uri="{BB962C8B-B14F-4D97-AF65-F5344CB8AC3E}">
        <p14:creationId xmlns:p14="http://schemas.microsoft.com/office/powerpoint/2010/main" val="443254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hlinkClick r:id="rId2" action="ppaction://hlinksldjump"/>
              </a:rPr>
              <a:t>Observations</a:t>
            </a:r>
            <a:endParaRPr lang="en-US" dirty="0"/>
          </a:p>
        </p:txBody>
      </p:sp>
      <p:sp>
        <p:nvSpPr>
          <p:cNvPr id="3" name="Content Placeholder 2"/>
          <p:cNvSpPr>
            <a:spLocks noGrp="1"/>
          </p:cNvSpPr>
          <p:nvPr>
            <p:ph idx="1"/>
          </p:nvPr>
        </p:nvSpPr>
        <p:spPr/>
        <p:txBody>
          <a:bodyPr>
            <a:noAutofit/>
          </a:bodyPr>
          <a:lstStyle/>
          <a:p>
            <a:pPr marL="342900" lvl="0" indent="-342900">
              <a:lnSpc>
                <a:spcPts val="1455"/>
              </a:lnSpc>
              <a:buFont typeface="Courier New" pitchFamily="49" charset="0"/>
              <a:buChar char="o"/>
            </a:pPr>
            <a:endParaRPr lang="en-IN" sz="1800" dirty="0">
              <a:solidFill>
                <a:srgbClr val="000000"/>
              </a:solidFill>
              <a:latin typeface="Bookman Old Style" pitchFamily="18" charset="0"/>
              <a:ea typeface="Calibri" panose="020F0502020204030204" pitchFamily="34" charset="0"/>
              <a:cs typeface="Calibri" panose="020F0502020204030204" pitchFamily="34" charset="0"/>
            </a:endParaRPr>
          </a:p>
          <a:p>
            <a:pPr lvl="0">
              <a:lnSpc>
                <a:spcPct val="107000"/>
              </a:lnSpc>
              <a:spcAft>
                <a:spcPts val="800"/>
              </a:spcAft>
              <a:buFont typeface="Courier New" pitchFamily="49" charset="0"/>
              <a:buChar char="o"/>
            </a:pPr>
            <a:r>
              <a:rPr lang="en-IN" sz="1800" dirty="0" smtClean="0">
                <a:solidFill>
                  <a:schemeClr val="accent1">
                    <a:lumMod val="75000"/>
                  </a:schemeClr>
                </a:solidFill>
                <a:latin typeface="Bookman Old Style" pitchFamily="18" charset="0"/>
                <a:ea typeface="Calibri" panose="020F0502020204030204" pitchFamily="34" charset="0"/>
              </a:rPr>
              <a:t>Maximum </a:t>
            </a:r>
            <a:r>
              <a:rPr lang="en-IN" sz="1800" dirty="0">
                <a:solidFill>
                  <a:schemeClr val="accent1">
                    <a:lumMod val="75000"/>
                  </a:schemeClr>
                </a:solidFill>
                <a:latin typeface="Bookman Old Style" pitchFamily="18" charset="0"/>
                <a:ea typeface="Calibri" panose="020F0502020204030204" pitchFamily="34" charset="0"/>
              </a:rPr>
              <a:t>customers chooses Amazon and </a:t>
            </a:r>
            <a:r>
              <a:rPr lang="en-IN" sz="1800" dirty="0" err="1">
                <a:solidFill>
                  <a:schemeClr val="accent1">
                    <a:lumMod val="75000"/>
                  </a:schemeClr>
                </a:solidFill>
                <a:latin typeface="Bookman Old Style" pitchFamily="18" charset="0"/>
                <a:ea typeface="Calibri" panose="020F0502020204030204" pitchFamily="34" charset="0"/>
              </a:rPr>
              <a:t>Flipkart</a:t>
            </a:r>
            <a:r>
              <a:rPr lang="en-IN" sz="1800" dirty="0">
                <a:solidFill>
                  <a:schemeClr val="accent1">
                    <a:lumMod val="75000"/>
                  </a:schemeClr>
                </a:solidFill>
                <a:latin typeface="Bookman Old Style" pitchFamily="18" charset="0"/>
                <a:ea typeface="Calibri" panose="020F0502020204030204" pitchFamily="34" charset="0"/>
              </a:rPr>
              <a:t> as having best payment option available and also they are giving fastest delivery also.</a:t>
            </a:r>
          </a:p>
          <a:p>
            <a:pPr lvl="0">
              <a:lnSpc>
                <a:spcPct val="107000"/>
              </a:lnSpc>
              <a:spcAft>
                <a:spcPts val="800"/>
              </a:spcAft>
              <a:buFont typeface="Courier New" pitchFamily="49" charset="0"/>
              <a:buChar char="o"/>
            </a:pPr>
            <a:r>
              <a:rPr lang="en-IN" sz="1800" dirty="0" smtClean="0">
                <a:solidFill>
                  <a:schemeClr val="accent1">
                    <a:lumMod val="75000"/>
                  </a:schemeClr>
                </a:solidFill>
                <a:latin typeface="Bookman Old Style" pitchFamily="18" charset="0"/>
                <a:ea typeface="Times New Roman" panose="02020603050405020304" pitchFamily="18" charset="0"/>
                <a:cs typeface="Calibri" panose="020F0502020204030204" pitchFamily="34" charset="0"/>
              </a:rPr>
              <a:t>Maximum </a:t>
            </a:r>
            <a:r>
              <a:rPr lang="en-IN" sz="1800" dirty="0">
                <a:solidFill>
                  <a:schemeClr val="accent1">
                    <a:lumMod val="75000"/>
                  </a:schemeClr>
                </a:solidFill>
                <a:latin typeface="Bookman Old Style" pitchFamily="18" charset="0"/>
                <a:ea typeface="Times New Roman" panose="02020603050405020304" pitchFamily="18" charset="0"/>
                <a:cs typeface="Calibri" panose="020F0502020204030204" pitchFamily="34" charset="0"/>
              </a:rPr>
              <a:t>customers chooses Amazon for giving best customers information privacy and also for giving best financial information security.</a:t>
            </a:r>
          </a:p>
          <a:p>
            <a:pPr lvl="0">
              <a:lnSpc>
                <a:spcPct val="107000"/>
              </a:lnSpc>
              <a:spcAft>
                <a:spcPts val="800"/>
              </a:spcAft>
              <a:buFont typeface="Courier New" pitchFamily="49" charset="0"/>
              <a:buChar char="o"/>
            </a:pPr>
            <a:r>
              <a:rPr lang="en-IN" sz="18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Amazon is the best online shopping mart which gives perceived trustworthiness and it has the presence of online assistance through multi-channel.</a:t>
            </a:r>
          </a:p>
          <a:p>
            <a:pPr lvl="0">
              <a:lnSpc>
                <a:spcPct val="107000"/>
              </a:lnSpc>
              <a:spcAft>
                <a:spcPts val="800"/>
              </a:spcAft>
              <a:buFont typeface="Courier New" pitchFamily="49" charset="0"/>
              <a:buChar char="o"/>
            </a:pPr>
            <a:r>
              <a:rPr lang="en-IN" sz="18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As </a:t>
            </a:r>
            <a:r>
              <a:rPr lang="en-IN" sz="18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Amazon is the </a:t>
            </a:r>
            <a:r>
              <a:rPr lang="en-IN" sz="18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maximum used online </a:t>
            </a:r>
            <a:r>
              <a:rPr lang="en-IN" sz="1800"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shopping platform it is also having drawback of taking longer time to login and taking longer time in displaying graphics and photos</a:t>
            </a:r>
            <a:r>
              <a:rPr lang="en-IN" sz="1800" dirty="0" smtClean="0">
                <a:solidFill>
                  <a:schemeClr val="accent1">
                    <a:lumMod val="75000"/>
                  </a:schemeClr>
                </a:solidFill>
                <a:latin typeface="Bookman Old Style" pitchFamily="18" charset="0"/>
                <a:ea typeface="Calibri" panose="020F0502020204030204" pitchFamily="34" charset="0"/>
                <a:cs typeface="Calibri" panose="020F0502020204030204" pitchFamily="34" charset="0"/>
              </a:rPr>
              <a:t>.</a:t>
            </a:r>
            <a:endParaRPr lang="en-IN" sz="1800" dirty="0">
              <a:solidFill>
                <a:schemeClr val="accent1">
                  <a:lumMod val="75000"/>
                </a:schemeClr>
              </a:solidFill>
              <a:latin typeface="Bookman Old Style" pitchFamily="18" charset="0"/>
              <a:ea typeface="Calibri" panose="020F0502020204030204" pitchFamily="34" charset="0"/>
              <a:cs typeface="Calibri" panose="020F0502020204030204" pitchFamily="34" charset="0"/>
            </a:endParaRPr>
          </a:p>
          <a:p>
            <a:pPr marL="342900" indent="-342900">
              <a:lnSpc>
                <a:spcPct val="107000"/>
              </a:lnSpc>
              <a:spcAft>
                <a:spcPts val="800"/>
              </a:spcAft>
              <a:buFont typeface="Courier New" pitchFamily="49" charset="0"/>
              <a:buChar char="o"/>
            </a:pPr>
            <a:endParaRPr lang="en-IN" sz="1800"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itchFamily="49" charset="0"/>
              <a:buChar char="o"/>
            </a:pPr>
            <a:endParaRPr lang="en-IN" sz="1800"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endParaRPr lang="en-IN" sz="1800" dirty="0">
              <a:solidFill>
                <a:schemeClr val="accent1">
                  <a:lumMod val="75000"/>
                </a:schemeClr>
              </a:solidFill>
              <a:latin typeface="Bookman Old Style" pitchFamily="18" charset="0"/>
            </a:endParaRPr>
          </a:p>
          <a:p>
            <a:pPr>
              <a:buFont typeface="Courier New" pitchFamily="49" charset="0"/>
              <a:buChar char="o"/>
            </a:pPr>
            <a:endParaRPr lang="en-US" sz="1800" dirty="0">
              <a:latin typeface="Bookman Old Style" pitchFamily="18" charset="0"/>
            </a:endParaRPr>
          </a:p>
        </p:txBody>
      </p:sp>
    </p:spTree>
    <p:extLst>
      <p:ext uri="{BB962C8B-B14F-4D97-AF65-F5344CB8AC3E}">
        <p14:creationId xmlns:p14="http://schemas.microsoft.com/office/powerpoint/2010/main" val="3087023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hlinkClick r:id="rId2" action="ppaction://hlinksldjump"/>
              </a:rPr>
              <a:t>Observations</a:t>
            </a:r>
            <a:endParaRPr lang="en-US" dirty="0"/>
          </a:p>
        </p:txBody>
      </p:sp>
      <p:sp>
        <p:nvSpPr>
          <p:cNvPr id="3" name="Content Placeholder 2"/>
          <p:cNvSpPr>
            <a:spLocks noGrp="1"/>
          </p:cNvSpPr>
          <p:nvPr>
            <p:ph idx="1"/>
          </p:nvPr>
        </p:nvSpPr>
        <p:spPr/>
        <p:txBody>
          <a:bodyPr>
            <a:normAutofit fontScale="70000" lnSpcReduction="20000"/>
          </a:bodyPr>
          <a:lstStyle/>
          <a:p>
            <a:pPr>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rPr>
              <a:t>customers says that the drawback of having late declaration of price is with </a:t>
            </a:r>
            <a:r>
              <a:rPr lang="en-IN" dirty="0" err="1">
                <a:solidFill>
                  <a:schemeClr val="accent1">
                    <a:lumMod val="75000"/>
                  </a:schemeClr>
                </a:solidFill>
                <a:latin typeface="Bookman Old Style" pitchFamily="18" charset="0"/>
                <a:ea typeface="Calibri" panose="020F0502020204030204" pitchFamily="34" charset="0"/>
              </a:rPr>
              <a:t>Myntra</a:t>
            </a:r>
            <a:r>
              <a:rPr lang="en-IN" dirty="0">
                <a:solidFill>
                  <a:schemeClr val="accent1">
                    <a:lumMod val="75000"/>
                  </a:schemeClr>
                </a:solidFill>
                <a:latin typeface="Bookman Old Style" pitchFamily="18" charset="0"/>
                <a:ea typeface="Calibri" panose="020F0502020204030204" pitchFamily="34" charset="0"/>
              </a:rPr>
              <a:t> and longer page loading time is with </a:t>
            </a:r>
            <a:r>
              <a:rPr lang="en-IN" dirty="0" err="1">
                <a:solidFill>
                  <a:schemeClr val="accent1">
                    <a:lumMod val="75000"/>
                  </a:schemeClr>
                </a:solidFill>
                <a:latin typeface="Bookman Old Style" pitchFamily="18" charset="0"/>
                <a:ea typeface="Calibri" panose="020F0502020204030204" pitchFamily="34" charset="0"/>
              </a:rPr>
              <a:t>Flipkart</a:t>
            </a:r>
            <a:r>
              <a:rPr lang="en-IN" dirty="0">
                <a:solidFill>
                  <a:schemeClr val="accent1">
                    <a:lumMod val="75000"/>
                  </a:schemeClr>
                </a:solidFill>
                <a:latin typeface="Bookman Old Style" pitchFamily="18" charset="0"/>
                <a:ea typeface="Calibri" panose="020F0502020204030204" pitchFamily="34" charset="0"/>
              </a:rPr>
              <a:t>.</a:t>
            </a:r>
          </a:p>
          <a:p>
            <a:pPr>
              <a:buFont typeface="Courier New" pitchFamily="49" charset="0"/>
              <a:buChar char="o"/>
            </a:pPr>
            <a:r>
              <a:rPr lang="en-IN" dirty="0" err="1">
                <a:solidFill>
                  <a:schemeClr val="accent1">
                    <a:lumMod val="75000"/>
                  </a:schemeClr>
                </a:solidFill>
                <a:latin typeface="Bookman Old Style" pitchFamily="18" charset="0"/>
                <a:ea typeface="Calibri" panose="020F0502020204030204" pitchFamily="34" charset="0"/>
                <a:cs typeface="Calibri" panose="020F0502020204030204" pitchFamily="34" charset="0"/>
              </a:rPr>
              <a:t>Snapdeal</a:t>
            </a:r>
            <a:r>
              <a:rPr lang="en-IN" dirty="0">
                <a:solidFill>
                  <a:schemeClr val="accent1">
                    <a:lumMod val="75000"/>
                  </a:schemeClr>
                </a:solidFill>
                <a:latin typeface="Bookman Old Style" pitchFamily="18" charset="0"/>
                <a:ea typeface="Calibri" panose="020F0502020204030204" pitchFamily="34" charset="0"/>
                <a:cs typeface="Calibri" panose="020F0502020204030204" pitchFamily="34" charset="0"/>
              </a:rPr>
              <a:t> has a drawback of having limited payment modes and also it has a complaint of late delivery.</a:t>
            </a:r>
          </a:p>
          <a:p>
            <a:pPr>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rPr>
              <a:t>customers says that Amazon is the platform with good </a:t>
            </a:r>
            <a:r>
              <a:rPr lang="en-IN" dirty="0" smtClean="0">
                <a:solidFill>
                  <a:schemeClr val="accent1">
                    <a:lumMod val="75000"/>
                  </a:schemeClr>
                </a:solidFill>
                <a:latin typeface="Bookman Old Style" pitchFamily="18" charset="0"/>
                <a:ea typeface="Calibri" panose="020F0502020204030204" pitchFamily="34" charset="0"/>
              </a:rPr>
              <a:t>website/application </a:t>
            </a:r>
            <a:r>
              <a:rPr lang="en-IN" dirty="0">
                <a:solidFill>
                  <a:schemeClr val="accent1">
                    <a:lumMod val="75000"/>
                  </a:schemeClr>
                </a:solidFill>
                <a:latin typeface="Bookman Old Style" pitchFamily="18" charset="0"/>
                <a:ea typeface="Calibri" panose="020F0502020204030204" pitchFamily="34" charset="0"/>
              </a:rPr>
              <a:t>design and also amazon has a drawback of disruption of pages when moving from one page to another.</a:t>
            </a:r>
          </a:p>
          <a:p>
            <a:pPr>
              <a:buFont typeface="Courier New" pitchFamily="49" charset="0"/>
              <a:buChar char="o"/>
            </a:pPr>
            <a:r>
              <a:rPr lang="en-IN" dirty="0" smtClean="0">
                <a:solidFill>
                  <a:schemeClr val="accent1">
                    <a:lumMod val="75000"/>
                  </a:schemeClr>
                </a:solidFill>
                <a:latin typeface="Bookman Old Style" pitchFamily="18" charset="0"/>
                <a:ea typeface="Calibri" panose="020F0502020204030204" pitchFamily="34" charset="0"/>
              </a:rPr>
              <a:t>Maximum </a:t>
            </a:r>
            <a:r>
              <a:rPr lang="en-IN" dirty="0">
                <a:solidFill>
                  <a:schemeClr val="accent1">
                    <a:lumMod val="75000"/>
                  </a:schemeClr>
                </a:solidFill>
                <a:latin typeface="Bookman Old Style" pitchFamily="18" charset="0"/>
                <a:ea typeface="Calibri" panose="020F0502020204030204" pitchFamily="34" charset="0"/>
              </a:rPr>
              <a:t>customers says that the efficiency of website is good with Amazon and also amazon is recommended by most of the customers.</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Courier New" pitchFamily="49" charset="0"/>
              <a:buChar char="o"/>
            </a:pPr>
            <a:endParaRPr lang="en-IN" dirty="0">
              <a:solidFill>
                <a:schemeClr val="accent1">
                  <a:lumMod val="75000"/>
                </a:schemeClr>
              </a:solidFill>
              <a:latin typeface="Bookman Old Style" pitchFamily="18" charset="0"/>
            </a:endParaRPr>
          </a:p>
          <a:p>
            <a:pPr>
              <a:buFont typeface="Courier New" pitchFamily="49" charset="0"/>
              <a:buChar char="o"/>
            </a:pPr>
            <a:endParaRPr lang="en-US" dirty="0">
              <a:latin typeface="Bookman Old Style" pitchFamily="18" charset="0"/>
            </a:endParaRPr>
          </a:p>
        </p:txBody>
      </p:sp>
    </p:spTree>
    <p:extLst>
      <p:ext uri="{BB962C8B-B14F-4D97-AF65-F5344CB8AC3E}">
        <p14:creationId xmlns:p14="http://schemas.microsoft.com/office/powerpoint/2010/main" val="11098063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accent3"/>
                </a:solidFill>
                <a:latin typeface="Bookman Old Style" pitchFamily="18" charset="0"/>
              </a:rPr>
              <a:t>Visualizations</a:t>
            </a:r>
            <a:endParaRPr lang="en-US" dirty="0">
              <a:solidFill>
                <a:schemeClr val="accent3"/>
              </a:solidFill>
              <a:latin typeface="Bookman Old Style" pitchFamily="18" charset="0"/>
            </a:endParaRPr>
          </a:p>
        </p:txBody>
      </p:sp>
      <p:sp>
        <p:nvSpPr>
          <p:cNvPr id="5" name="Subtitle 4"/>
          <p:cNvSpPr>
            <a:spLocks noGrp="1"/>
          </p:cNvSpPr>
          <p:nvPr>
            <p:ph type="subTitle" idx="1"/>
          </p:nvPr>
        </p:nvSpPr>
        <p:spPr/>
        <p:txBody>
          <a:bodyPr>
            <a:normAutofit/>
          </a:bodyPr>
          <a:lstStyle/>
          <a:p>
            <a:r>
              <a:rPr lang="en-US" sz="2400" b="1" dirty="0" smtClean="0">
                <a:latin typeface="Bookman Old Style" pitchFamily="18" charset="0"/>
              </a:rPr>
              <a:t>All the charts and graphs for the observations</a:t>
            </a:r>
            <a:endParaRPr lang="en-US" sz="2400" b="1" dirty="0">
              <a:latin typeface="Bookman Old Style" pitchFamily="18" charset="0"/>
            </a:endParaRPr>
          </a:p>
        </p:txBody>
      </p:sp>
    </p:spTree>
    <p:extLst>
      <p:ext uri="{BB962C8B-B14F-4D97-AF65-F5344CB8AC3E}">
        <p14:creationId xmlns:p14="http://schemas.microsoft.com/office/powerpoint/2010/main" val="3176085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44947"/>
            <a:ext cx="9144000" cy="4632325"/>
          </a:xfrm>
          <a:prstGeom prst="rect">
            <a:avLst/>
          </a:prstGeom>
          <a:noFill/>
          <a:ln>
            <a:noFill/>
          </a:ln>
        </p:spPr>
      </p:pic>
    </p:spTree>
    <p:extLst>
      <p:ext uri="{BB962C8B-B14F-4D97-AF65-F5344CB8AC3E}">
        <p14:creationId xmlns:p14="http://schemas.microsoft.com/office/powerpoint/2010/main" val="3506499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95375"/>
            <a:ext cx="9144000" cy="4667250"/>
          </a:xfrm>
          <a:prstGeom prst="rect">
            <a:avLst/>
          </a:prstGeom>
          <a:noFill/>
          <a:ln>
            <a:noFill/>
          </a:ln>
        </p:spPr>
      </p:pic>
    </p:spTree>
    <p:extLst>
      <p:ext uri="{BB962C8B-B14F-4D97-AF65-F5344CB8AC3E}">
        <p14:creationId xmlns:p14="http://schemas.microsoft.com/office/powerpoint/2010/main" val="1053306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4738"/>
            <a:ext cx="9144000" cy="4706937"/>
          </a:xfrm>
          <a:prstGeom prst="rect">
            <a:avLst/>
          </a:prstGeom>
          <a:noFill/>
          <a:ln>
            <a:noFill/>
          </a:ln>
        </p:spPr>
      </p:pic>
    </p:spTree>
    <p:extLst>
      <p:ext uri="{BB962C8B-B14F-4D97-AF65-F5344CB8AC3E}">
        <p14:creationId xmlns:p14="http://schemas.microsoft.com/office/powerpoint/2010/main" val="4268941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9975"/>
            <a:ext cx="9144000" cy="4718050"/>
          </a:xfrm>
          <a:prstGeom prst="rect">
            <a:avLst/>
          </a:prstGeom>
          <a:noFill/>
          <a:ln>
            <a:noFill/>
          </a:ln>
        </p:spPr>
      </p:pic>
    </p:spTree>
    <p:extLst>
      <p:ext uri="{BB962C8B-B14F-4D97-AF65-F5344CB8AC3E}">
        <p14:creationId xmlns:p14="http://schemas.microsoft.com/office/powerpoint/2010/main" val="4265905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95375"/>
            <a:ext cx="9144000" cy="4667250"/>
          </a:xfrm>
          <a:prstGeom prst="rect">
            <a:avLst/>
          </a:prstGeom>
          <a:noFill/>
          <a:ln>
            <a:noFill/>
          </a:ln>
        </p:spPr>
      </p:pic>
    </p:spTree>
    <p:extLst>
      <p:ext uri="{BB962C8B-B14F-4D97-AF65-F5344CB8AC3E}">
        <p14:creationId xmlns:p14="http://schemas.microsoft.com/office/powerpoint/2010/main" val="36953144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92100" y="0"/>
            <a:ext cx="8559800" cy="6858000"/>
          </a:xfrm>
          <a:prstGeom prst="rect">
            <a:avLst/>
          </a:prstGeom>
          <a:noFill/>
          <a:ln>
            <a:noFill/>
          </a:ln>
        </p:spPr>
      </p:pic>
    </p:spTree>
    <p:extLst>
      <p:ext uri="{BB962C8B-B14F-4D97-AF65-F5344CB8AC3E}">
        <p14:creationId xmlns:p14="http://schemas.microsoft.com/office/powerpoint/2010/main" val="3240978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57275"/>
            <a:ext cx="9144000" cy="4741863"/>
          </a:xfrm>
          <a:prstGeom prst="rect">
            <a:avLst/>
          </a:prstGeom>
          <a:noFill/>
          <a:ln>
            <a:noFill/>
          </a:ln>
        </p:spPr>
      </p:pic>
    </p:spTree>
    <p:extLst>
      <p:ext uri="{BB962C8B-B14F-4D97-AF65-F5344CB8AC3E}">
        <p14:creationId xmlns:p14="http://schemas.microsoft.com/office/powerpoint/2010/main" val="3060568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rgbClr val="FF0000"/>
                </a:solidFill>
                <a:latin typeface="Century" panose="02040604050505020304" pitchFamily="18" charset="0"/>
              </a:rPr>
              <a:t>Overview</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sz="3600" dirty="0">
                <a:solidFill>
                  <a:schemeClr val="accent1"/>
                </a:solidFill>
                <a:latin typeface="Bookman Old Style" pitchFamily="18" charset="0"/>
              </a:rPr>
              <a:t>Here will be looking upon:</a:t>
            </a:r>
          </a:p>
          <a:p>
            <a:pPr marL="82296" indent="0">
              <a:buNone/>
            </a:pPr>
            <a:endParaRPr lang="en-US" sz="3600" dirty="0">
              <a:solidFill>
                <a:schemeClr val="accent1"/>
              </a:solidFill>
              <a:latin typeface="Bookman Old Style" pitchFamily="18" charset="0"/>
            </a:endParaRPr>
          </a:p>
          <a:p>
            <a:pPr lvl="1">
              <a:buFont typeface="Wingdings" pitchFamily="2" charset="2"/>
              <a:buChar char="Ø"/>
            </a:pPr>
            <a:r>
              <a:rPr lang="en-US" dirty="0">
                <a:solidFill>
                  <a:schemeClr val="accent1"/>
                </a:solidFill>
                <a:latin typeface="Bookman Old Style" pitchFamily="18" charset="0"/>
              </a:rPr>
              <a:t>How to analyze the dataset of Customer Retention</a:t>
            </a:r>
          </a:p>
          <a:p>
            <a:pPr lvl="1">
              <a:buFont typeface="Wingdings" pitchFamily="2" charset="2"/>
              <a:buChar char="Ø"/>
            </a:pPr>
            <a:endParaRPr lang="en-US" dirty="0">
              <a:solidFill>
                <a:schemeClr val="accent1"/>
              </a:solidFill>
              <a:latin typeface="Bookman Old Style" pitchFamily="18" charset="0"/>
            </a:endParaRPr>
          </a:p>
          <a:p>
            <a:pPr lvl="1">
              <a:buFont typeface="Wingdings" pitchFamily="2" charset="2"/>
              <a:buChar char="Ø"/>
            </a:pPr>
            <a:r>
              <a:rPr lang="en-US" dirty="0">
                <a:solidFill>
                  <a:schemeClr val="accent1"/>
                </a:solidFill>
                <a:latin typeface="Bookman Old Style" pitchFamily="18" charset="0"/>
              </a:rPr>
              <a:t>What are the criterion to achieve Customer Retention</a:t>
            </a:r>
          </a:p>
          <a:p>
            <a:pPr lvl="1">
              <a:buFont typeface="Wingdings" pitchFamily="2" charset="2"/>
              <a:buChar char="Ø"/>
            </a:pPr>
            <a:endParaRPr lang="en-US" dirty="0">
              <a:solidFill>
                <a:schemeClr val="accent1"/>
              </a:solidFill>
              <a:latin typeface="Bookman Old Style" pitchFamily="18" charset="0"/>
            </a:endParaRPr>
          </a:p>
          <a:p>
            <a:pPr lvl="1">
              <a:buFont typeface="Wingdings" pitchFamily="2" charset="2"/>
              <a:buChar char="Ø"/>
            </a:pPr>
            <a:r>
              <a:rPr lang="en-US" dirty="0">
                <a:solidFill>
                  <a:schemeClr val="accent1"/>
                </a:solidFill>
                <a:latin typeface="Bookman Old Style" pitchFamily="18" charset="0"/>
              </a:rPr>
              <a:t>Overall analysis on the problem.</a:t>
            </a:r>
          </a:p>
          <a:p>
            <a:endParaRPr lang="en-US" dirty="0">
              <a:solidFill>
                <a:schemeClr val="accent1"/>
              </a:solidFill>
              <a:latin typeface="Bookman Old Style" pitchFamily="18" charset="0"/>
            </a:endParaRPr>
          </a:p>
        </p:txBody>
      </p:sp>
    </p:spTree>
    <p:extLst>
      <p:ext uri="{BB962C8B-B14F-4D97-AF65-F5344CB8AC3E}">
        <p14:creationId xmlns:p14="http://schemas.microsoft.com/office/powerpoint/2010/main" val="1464765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34184009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26774980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9975"/>
            <a:ext cx="9144000" cy="4718050"/>
          </a:xfrm>
          <a:prstGeom prst="rect">
            <a:avLst/>
          </a:prstGeom>
          <a:noFill/>
          <a:ln>
            <a:noFill/>
          </a:ln>
        </p:spPr>
      </p:pic>
    </p:spTree>
    <p:extLst>
      <p:ext uri="{BB962C8B-B14F-4D97-AF65-F5344CB8AC3E}">
        <p14:creationId xmlns:p14="http://schemas.microsoft.com/office/powerpoint/2010/main" val="14007203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17654562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18958684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85850"/>
            <a:ext cx="9144000" cy="4686300"/>
          </a:xfrm>
          <a:prstGeom prst="rect">
            <a:avLst/>
          </a:prstGeom>
          <a:noFill/>
          <a:ln>
            <a:noFill/>
          </a:ln>
        </p:spPr>
      </p:pic>
    </p:spTree>
    <p:extLst>
      <p:ext uri="{BB962C8B-B14F-4D97-AF65-F5344CB8AC3E}">
        <p14:creationId xmlns:p14="http://schemas.microsoft.com/office/powerpoint/2010/main" val="18243636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25383982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25"/>
            <a:ext cx="9144000" cy="4857750"/>
          </a:xfrm>
          <a:prstGeom prst="rect">
            <a:avLst/>
          </a:prstGeom>
          <a:noFill/>
          <a:ln>
            <a:noFill/>
          </a:ln>
        </p:spPr>
      </p:pic>
    </p:spTree>
    <p:extLst>
      <p:ext uri="{BB962C8B-B14F-4D97-AF65-F5344CB8AC3E}">
        <p14:creationId xmlns:p14="http://schemas.microsoft.com/office/powerpoint/2010/main" val="27752291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5457455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93788"/>
            <a:ext cx="9144000" cy="4670425"/>
          </a:xfrm>
          <a:prstGeom prst="rect">
            <a:avLst/>
          </a:prstGeom>
          <a:noFill/>
          <a:ln>
            <a:noFill/>
          </a:ln>
        </p:spPr>
      </p:pic>
    </p:spTree>
    <p:extLst>
      <p:ext uri="{BB962C8B-B14F-4D97-AF65-F5344CB8AC3E}">
        <p14:creationId xmlns:p14="http://schemas.microsoft.com/office/powerpoint/2010/main" val="673920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dirty="0">
                <a:solidFill>
                  <a:srgbClr val="E73729"/>
                </a:solidFill>
                <a:latin typeface="Century" panose="02040604050505020304" pitchFamily="18" charset="0"/>
              </a:rPr>
              <a:t/>
            </a:r>
            <a:br>
              <a:rPr lang="en-IN" sz="4000" dirty="0">
                <a:solidFill>
                  <a:srgbClr val="E73729"/>
                </a:solidFill>
                <a:latin typeface="Century" panose="02040604050505020304" pitchFamily="18" charset="0"/>
              </a:rPr>
            </a:br>
            <a:r>
              <a:rPr lang="en-IN" sz="4000" dirty="0">
                <a:solidFill>
                  <a:srgbClr val="E73729"/>
                </a:solidFill>
                <a:latin typeface="Century" panose="02040604050505020304" pitchFamily="18" charset="0"/>
              </a:rPr>
              <a:t>    What is Customer Retention</a:t>
            </a:r>
            <a:br>
              <a:rPr lang="en-IN" sz="4000" dirty="0">
                <a:solidFill>
                  <a:srgbClr val="E73729"/>
                </a:solidFill>
                <a:latin typeface="Century" panose="02040604050505020304" pitchFamily="18" charset="0"/>
              </a:rPr>
            </a:br>
            <a:r>
              <a:rPr lang="en-IN" sz="4000" dirty="0">
                <a:solidFill>
                  <a:srgbClr val="E73729"/>
                </a:solidFill>
                <a:latin typeface="Century" panose="02040604050505020304" pitchFamily="18" charset="0"/>
              </a:rPr>
              <a:t/>
            </a:r>
            <a:br>
              <a:rPr lang="en-IN" sz="4000" dirty="0">
                <a:solidFill>
                  <a:srgbClr val="E73729"/>
                </a:solidFill>
                <a:latin typeface="Century" panose="02040604050505020304" pitchFamily="18" charset="0"/>
              </a:rPr>
            </a:br>
            <a:endParaRPr lang="en-US" dirty="0"/>
          </a:p>
        </p:txBody>
      </p:sp>
      <p:sp>
        <p:nvSpPr>
          <p:cNvPr id="3" name="Content Placeholder 2"/>
          <p:cNvSpPr>
            <a:spLocks noGrp="1"/>
          </p:cNvSpPr>
          <p:nvPr>
            <p:ph idx="1"/>
          </p:nvPr>
        </p:nvSpPr>
        <p:spPr/>
        <p:txBody>
          <a:bodyPr>
            <a:normAutofit lnSpcReduction="10000"/>
          </a:bodyPr>
          <a:lstStyle/>
          <a:p>
            <a:r>
              <a:rPr lang="en-US" sz="2800" dirty="0">
                <a:solidFill>
                  <a:schemeClr val="accent1"/>
                </a:solidFill>
                <a:latin typeface="Bookman Old Style" pitchFamily="18" charset="0"/>
              </a:rPr>
              <a:t>Customer retention is a metric that measures customer loyalty, or the ability for an organization to keep its customers over time. </a:t>
            </a:r>
            <a:endParaRPr lang="en-US" sz="2800" dirty="0" smtClean="0">
              <a:solidFill>
                <a:schemeClr val="accent1"/>
              </a:solidFill>
              <a:latin typeface="Bookman Old Style" pitchFamily="18" charset="0"/>
            </a:endParaRPr>
          </a:p>
          <a:p>
            <a:pPr marL="82296" indent="0">
              <a:buNone/>
            </a:pPr>
            <a:endParaRPr lang="en-US" sz="2800" dirty="0">
              <a:solidFill>
                <a:schemeClr val="accent1"/>
              </a:solidFill>
              <a:latin typeface="Bookman Old Style" pitchFamily="18" charset="0"/>
            </a:endParaRPr>
          </a:p>
          <a:p>
            <a:r>
              <a:rPr lang="en-US" sz="2800" dirty="0">
                <a:solidFill>
                  <a:schemeClr val="accent1"/>
                </a:solidFill>
                <a:latin typeface="Bookman Old Style" pitchFamily="18" charset="0"/>
              </a:rPr>
              <a:t>In addition to identifying the number of loyal customers, customer retention can reflect or predict customer satisfaction, repurchase behavior, customer engagement and emotionally ties to a brand.</a:t>
            </a:r>
            <a:endParaRPr lang="en-IN" sz="2800" dirty="0">
              <a:solidFill>
                <a:schemeClr val="accent1"/>
              </a:solidFill>
              <a:latin typeface="Bookman Old Style" pitchFamily="18" charset="0"/>
            </a:endParaRPr>
          </a:p>
          <a:p>
            <a:endParaRPr lang="en-US" sz="2800" dirty="0">
              <a:solidFill>
                <a:schemeClr val="accent1"/>
              </a:solidFill>
              <a:latin typeface="Bookman Old Style" pitchFamily="18" charset="0"/>
            </a:endParaRPr>
          </a:p>
          <a:p>
            <a:endParaRPr lang="en-US" sz="2800" dirty="0">
              <a:solidFill>
                <a:schemeClr val="accent1"/>
              </a:solidFill>
              <a:latin typeface="Bookman Old Style" pitchFamily="18" charset="0"/>
            </a:endParaRPr>
          </a:p>
        </p:txBody>
      </p:sp>
    </p:spTree>
    <p:extLst>
      <p:ext uri="{BB962C8B-B14F-4D97-AF65-F5344CB8AC3E}">
        <p14:creationId xmlns:p14="http://schemas.microsoft.com/office/powerpoint/2010/main" val="26408323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41276848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90613"/>
            <a:ext cx="9144000" cy="4676775"/>
          </a:xfrm>
          <a:prstGeom prst="rect">
            <a:avLst/>
          </a:prstGeom>
          <a:noFill/>
          <a:ln>
            <a:noFill/>
          </a:ln>
        </p:spPr>
      </p:pic>
    </p:spTree>
    <p:extLst>
      <p:ext uri="{BB962C8B-B14F-4D97-AF65-F5344CB8AC3E}">
        <p14:creationId xmlns:p14="http://schemas.microsoft.com/office/powerpoint/2010/main" val="17044057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36961096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06488"/>
            <a:ext cx="9144000" cy="4643437"/>
          </a:xfrm>
          <a:prstGeom prst="rect">
            <a:avLst/>
          </a:prstGeom>
          <a:noFill/>
          <a:ln>
            <a:noFill/>
          </a:ln>
        </p:spPr>
      </p:pic>
    </p:spTree>
    <p:extLst>
      <p:ext uri="{BB962C8B-B14F-4D97-AF65-F5344CB8AC3E}">
        <p14:creationId xmlns:p14="http://schemas.microsoft.com/office/powerpoint/2010/main" val="1929487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13035350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57275"/>
            <a:ext cx="9144000" cy="4741863"/>
          </a:xfrm>
          <a:prstGeom prst="rect">
            <a:avLst/>
          </a:prstGeom>
          <a:noFill/>
          <a:ln>
            <a:noFill/>
          </a:ln>
        </p:spPr>
      </p:pic>
    </p:spTree>
    <p:extLst>
      <p:ext uri="{BB962C8B-B14F-4D97-AF65-F5344CB8AC3E}">
        <p14:creationId xmlns:p14="http://schemas.microsoft.com/office/powerpoint/2010/main" val="21828493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19262935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26076678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82675"/>
            <a:ext cx="9144000" cy="4691063"/>
          </a:xfrm>
          <a:prstGeom prst="rect">
            <a:avLst/>
          </a:prstGeom>
          <a:noFill/>
          <a:ln>
            <a:noFill/>
          </a:ln>
        </p:spPr>
      </p:pic>
    </p:spTree>
    <p:extLst>
      <p:ext uri="{BB962C8B-B14F-4D97-AF65-F5344CB8AC3E}">
        <p14:creationId xmlns:p14="http://schemas.microsoft.com/office/powerpoint/2010/main" val="30680240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18248462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400" b="1" dirty="0">
                <a:solidFill>
                  <a:srgbClr val="FF0000"/>
                </a:solidFill>
                <a:latin typeface="Century" panose="02040604050505020304" pitchFamily="18" charset="0"/>
              </a:rPr>
              <a:t>Need of Customer Retention</a:t>
            </a:r>
            <a:endParaRPr lang="en-US" dirty="0"/>
          </a:p>
        </p:txBody>
      </p:sp>
      <p:sp>
        <p:nvSpPr>
          <p:cNvPr id="3" name="Content Placeholder 2"/>
          <p:cNvSpPr>
            <a:spLocks noGrp="1"/>
          </p:cNvSpPr>
          <p:nvPr>
            <p:ph idx="1"/>
          </p:nvPr>
        </p:nvSpPr>
        <p:spPr/>
        <p:txBody>
          <a:bodyPr>
            <a:noAutofit/>
          </a:bodyPr>
          <a:lstStyle/>
          <a:p>
            <a:pPr>
              <a:buFont typeface="Wingdings" pitchFamily="2" charset="2"/>
              <a:buChar char="q"/>
            </a:pPr>
            <a:r>
              <a:rPr lang="en-US" sz="2000" b="1" dirty="0">
                <a:solidFill>
                  <a:schemeClr val="accent1">
                    <a:lumMod val="75000"/>
                  </a:schemeClr>
                </a:solidFill>
                <a:latin typeface="Bookman Old Style" pitchFamily="18" charset="0"/>
              </a:rPr>
              <a:t> Less spending on customer acquisition :</a:t>
            </a:r>
            <a:r>
              <a:rPr lang="en-US" sz="2000" dirty="0">
                <a:solidFill>
                  <a:schemeClr val="accent1">
                    <a:lumMod val="75000"/>
                  </a:schemeClr>
                </a:solidFill>
                <a:latin typeface="Bookman Old Style" pitchFamily="18" charset="0"/>
              </a:rPr>
              <a:t> Acquiring a new customer can be up to five times more expensive than retaining an existing one. </a:t>
            </a:r>
            <a:endParaRPr lang="en-US" sz="2000" dirty="0" smtClean="0">
              <a:solidFill>
                <a:schemeClr val="accent1">
                  <a:lumMod val="75000"/>
                </a:schemeClr>
              </a:solidFill>
              <a:latin typeface="Bookman Old Style" pitchFamily="18" charset="0"/>
            </a:endParaRPr>
          </a:p>
          <a:p>
            <a:pPr marL="82296" indent="0">
              <a:buNone/>
            </a:pPr>
            <a:endParaRPr lang="en-US" sz="2000" dirty="0">
              <a:solidFill>
                <a:schemeClr val="accent1">
                  <a:lumMod val="75000"/>
                </a:schemeClr>
              </a:solidFill>
              <a:latin typeface="Bookman Old Style" pitchFamily="18" charset="0"/>
            </a:endParaRPr>
          </a:p>
          <a:p>
            <a:pPr>
              <a:buFont typeface="Wingdings" pitchFamily="2" charset="2"/>
              <a:buChar char="q"/>
            </a:pPr>
            <a:r>
              <a:rPr lang="en-US" sz="2000" b="1" dirty="0">
                <a:solidFill>
                  <a:schemeClr val="accent1">
                    <a:lumMod val="75000"/>
                  </a:schemeClr>
                </a:solidFill>
                <a:latin typeface="Bookman Old Style" pitchFamily="18" charset="0"/>
              </a:rPr>
              <a:t> Increased profits : </a:t>
            </a:r>
            <a:r>
              <a:rPr lang="en-US" sz="2000" dirty="0">
                <a:solidFill>
                  <a:schemeClr val="accent1">
                    <a:lumMod val="75000"/>
                  </a:schemeClr>
                </a:solidFill>
                <a:latin typeface="Bookman Old Style" pitchFamily="18" charset="0"/>
              </a:rPr>
              <a:t>An increase in client retention by 5% can enhance profits by over 25% </a:t>
            </a:r>
            <a:r>
              <a:rPr lang="en-US" sz="2000" dirty="0" smtClean="0">
                <a:solidFill>
                  <a:schemeClr val="accent1">
                    <a:lumMod val="75000"/>
                  </a:schemeClr>
                </a:solidFill>
                <a:latin typeface="Bookman Old Style" pitchFamily="18" charset="0"/>
              </a:rPr>
              <a:t>.</a:t>
            </a:r>
          </a:p>
          <a:p>
            <a:pPr marL="82296" indent="0">
              <a:buNone/>
            </a:pPr>
            <a:endParaRPr lang="en-US" sz="2000" dirty="0">
              <a:solidFill>
                <a:schemeClr val="accent1">
                  <a:lumMod val="75000"/>
                </a:schemeClr>
              </a:solidFill>
              <a:latin typeface="Bookman Old Style" pitchFamily="18" charset="0"/>
            </a:endParaRPr>
          </a:p>
          <a:p>
            <a:pPr>
              <a:buFont typeface="Wingdings" pitchFamily="2" charset="2"/>
              <a:buChar char="q"/>
            </a:pPr>
            <a:r>
              <a:rPr lang="en-US" sz="2000" b="1" dirty="0">
                <a:solidFill>
                  <a:schemeClr val="accent1">
                    <a:lumMod val="75000"/>
                  </a:schemeClr>
                </a:solidFill>
                <a:latin typeface="Bookman Old Style" pitchFamily="18" charset="0"/>
              </a:rPr>
              <a:t> Improved online reputation :</a:t>
            </a:r>
            <a:r>
              <a:rPr lang="en-US" sz="2000" dirty="0">
                <a:solidFill>
                  <a:schemeClr val="accent1">
                    <a:lumMod val="75000"/>
                  </a:schemeClr>
                </a:solidFill>
                <a:latin typeface="Bookman Old Style" pitchFamily="18" charset="0"/>
              </a:rPr>
              <a:t> Over 37% of customers will only post online reviews if they are “extremely satisfied</a:t>
            </a:r>
            <a:r>
              <a:rPr lang="en-US" sz="2000" dirty="0" smtClean="0">
                <a:solidFill>
                  <a:schemeClr val="accent1">
                    <a:lumMod val="75000"/>
                  </a:schemeClr>
                </a:solidFill>
                <a:latin typeface="Bookman Old Style" pitchFamily="18" charset="0"/>
              </a:rPr>
              <a:t>”.</a:t>
            </a:r>
          </a:p>
          <a:p>
            <a:pPr marL="82296" indent="0">
              <a:buNone/>
            </a:pPr>
            <a:endParaRPr lang="en-US" sz="2000" dirty="0">
              <a:solidFill>
                <a:schemeClr val="accent1">
                  <a:lumMod val="75000"/>
                </a:schemeClr>
              </a:solidFill>
              <a:latin typeface="Bookman Old Style" pitchFamily="18" charset="0"/>
            </a:endParaRPr>
          </a:p>
          <a:p>
            <a:pPr>
              <a:buFont typeface="Wingdings" pitchFamily="2" charset="2"/>
              <a:buChar char="q"/>
            </a:pPr>
            <a:r>
              <a:rPr lang="en-US" sz="2000" b="1" dirty="0">
                <a:solidFill>
                  <a:schemeClr val="accent1">
                    <a:lumMod val="75000"/>
                  </a:schemeClr>
                </a:solidFill>
                <a:latin typeface="Bookman Old Style" pitchFamily="18" charset="0"/>
              </a:rPr>
              <a:t> Positive Reviews : </a:t>
            </a:r>
            <a:r>
              <a:rPr lang="en-US" sz="2000" dirty="0">
                <a:solidFill>
                  <a:schemeClr val="accent1">
                    <a:lumMod val="75000"/>
                  </a:schemeClr>
                </a:solidFill>
                <a:latin typeface="Bookman Old Style" pitchFamily="18" charset="0"/>
              </a:rPr>
              <a:t>The longer customers stay with a company, the more business, positive reviews, and they bring word of mouth advertising.</a:t>
            </a:r>
          </a:p>
          <a:p>
            <a:pPr>
              <a:buFont typeface="Wingdings" panose="05000000000000000000" pitchFamily="2" charset="2"/>
              <a:buChar char="ü"/>
            </a:pPr>
            <a:endParaRPr lang="en-US" sz="2000" dirty="0">
              <a:solidFill>
                <a:srgbClr val="080F1A"/>
              </a:solidFill>
              <a:latin typeface="Bookman Old Style" pitchFamily="18" charset="0"/>
            </a:endParaRPr>
          </a:p>
          <a:p>
            <a:pPr>
              <a:buFont typeface="Wingdings" panose="05000000000000000000" pitchFamily="2" charset="2"/>
              <a:buChar char="ü"/>
            </a:pPr>
            <a:endParaRPr lang="en-IN" sz="2000" dirty="0">
              <a:solidFill>
                <a:schemeClr val="accent1">
                  <a:lumMod val="75000"/>
                </a:schemeClr>
              </a:solidFill>
              <a:latin typeface="Bookman Old Style" pitchFamily="18" charset="0"/>
            </a:endParaRPr>
          </a:p>
          <a:p>
            <a:endParaRPr lang="en-US" sz="2000" dirty="0"/>
          </a:p>
        </p:txBody>
      </p:sp>
    </p:spTree>
    <p:extLst>
      <p:ext uri="{BB962C8B-B14F-4D97-AF65-F5344CB8AC3E}">
        <p14:creationId xmlns:p14="http://schemas.microsoft.com/office/powerpoint/2010/main" val="21034869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85850"/>
            <a:ext cx="9144000" cy="4686300"/>
          </a:xfrm>
          <a:prstGeom prst="rect">
            <a:avLst/>
          </a:prstGeom>
          <a:noFill/>
          <a:ln>
            <a:noFill/>
          </a:ln>
        </p:spPr>
      </p:pic>
    </p:spTree>
    <p:extLst>
      <p:ext uri="{BB962C8B-B14F-4D97-AF65-F5344CB8AC3E}">
        <p14:creationId xmlns:p14="http://schemas.microsoft.com/office/powerpoint/2010/main" val="21126991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2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39130769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52525"/>
            <a:ext cx="9144000" cy="4552950"/>
          </a:xfrm>
          <a:prstGeom prst="rect">
            <a:avLst/>
          </a:prstGeom>
          <a:noFill/>
          <a:ln>
            <a:noFill/>
          </a:ln>
        </p:spPr>
      </p:pic>
    </p:spTree>
    <p:extLst>
      <p:ext uri="{BB962C8B-B14F-4D97-AF65-F5344CB8AC3E}">
        <p14:creationId xmlns:p14="http://schemas.microsoft.com/office/powerpoint/2010/main" val="12124349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3050" y="0"/>
            <a:ext cx="8596313" cy="6858000"/>
          </a:xfrm>
          <a:prstGeom prst="rect">
            <a:avLst/>
          </a:prstGeom>
          <a:noFill/>
          <a:ln>
            <a:noFill/>
          </a:ln>
        </p:spPr>
      </p:pic>
    </p:spTree>
    <p:extLst>
      <p:ext uri="{BB962C8B-B14F-4D97-AF65-F5344CB8AC3E}">
        <p14:creationId xmlns:p14="http://schemas.microsoft.com/office/powerpoint/2010/main" val="1165792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12838"/>
            <a:ext cx="9144000" cy="4630737"/>
          </a:xfrm>
          <a:prstGeom prst="rect">
            <a:avLst/>
          </a:prstGeom>
          <a:noFill/>
          <a:ln>
            <a:noFill/>
          </a:ln>
        </p:spPr>
      </p:pic>
    </p:spTree>
    <p:extLst>
      <p:ext uri="{BB962C8B-B14F-4D97-AF65-F5344CB8AC3E}">
        <p14:creationId xmlns:p14="http://schemas.microsoft.com/office/powerpoint/2010/main" val="739173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22350"/>
            <a:ext cx="9144000" cy="4813300"/>
          </a:xfrm>
          <a:prstGeom prst="rect">
            <a:avLst/>
          </a:prstGeom>
          <a:noFill/>
          <a:ln>
            <a:noFill/>
          </a:ln>
        </p:spPr>
      </p:pic>
    </p:spTree>
    <p:extLst>
      <p:ext uri="{BB962C8B-B14F-4D97-AF65-F5344CB8AC3E}">
        <p14:creationId xmlns:p14="http://schemas.microsoft.com/office/powerpoint/2010/main" val="36572557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12825"/>
            <a:ext cx="9144000" cy="4830763"/>
          </a:xfrm>
          <a:prstGeom prst="rect">
            <a:avLst/>
          </a:prstGeom>
          <a:noFill/>
          <a:ln>
            <a:noFill/>
          </a:ln>
        </p:spPr>
      </p:pic>
    </p:spTree>
    <p:extLst>
      <p:ext uri="{BB962C8B-B14F-4D97-AF65-F5344CB8AC3E}">
        <p14:creationId xmlns:p14="http://schemas.microsoft.com/office/powerpoint/2010/main" val="14403325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12825"/>
            <a:ext cx="9144000" cy="4830763"/>
          </a:xfrm>
          <a:prstGeom prst="rect">
            <a:avLst/>
          </a:prstGeom>
          <a:noFill/>
          <a:ln>
            <a:noFill/>
          </a:ln>
        </p:spPr>
      </p:pic>
    </p:spTree>
    <p:extLst>
      <p:ext uri="{BB962C8B-B14F-4D97-AF65-F5344CB8AC3E}">
        <p14:creationId xmlns:p14="http://schemas.microsoft.com/office/powerpoint/2010/main" val="23371801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7913"/>
            <a:ext cx="9144000" cy="4700587"/>
          </a:xfrm>
          <a:prstGeom prst="rect">
            <a:avLst/>
          </a:prstGeom>
          <a:noFill/>
          <a:ln>
            <a:noFill/>
          </a:ln>
        </p:spPr>
      </p:pic>
    </p:spTree>
    <p:extLst>
      <p:ext uri="{BB962C8B-B14F-4D97-AF65-F5344CB8AC3E}">
        <p14:creationId xmlns:p14="http://schemas.microsoft.com/office/powerpoint/2010/main" val="8415181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9975"/>
            <a:ext cx="9144000" cy="4718050"/>
          </a:xfrm>
          <a:prstGeom prst="rect">
            <a:avLst/>
          </a:prstGeom>
          <a:noFill/>
          <a:ln>
            <a:noFill/>
          </a:ln>
        </p:spPr>
      </p:pic>
    </p:spTree>
    <p:extLst>
      <p:ext uri="{BB962C8B-B14F-4D97-AF65-F5344CB8AC3E}">
        <p14:creationId xmlns:p14="http://schemas.microsoft.com/office/powerpoint/2010/main" val="23174599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a:solidFill>
                  <a:srgbClr val="FF0000"/>
                </a:solidFill>
                <a:latin typeface="Century" panose="02040604050505020304" pitchFamily="18" charset="0"/>
              </a:rPr>
              <a:t>Why Customer Retention</a:t>
            </a:r>
            <a:endParaRPr lang="en-US" dirty="0"/>
          </a:p>
        </p:txBody>
      </p:sp>
      <p:sp>
        <p:nvSpPr>
          <p:cNvPr id="3" name="Content Placeholder 2"/>
          <p:cNvSpPr>
            <a:spLocks noGrp="1"/>
          </p:cNvSpPr>
          <p:nvPr>
            <p:ph idx="1"/>
          </p:nvPr>
        </p:nvSpPr>
        <p:spPr/>
        <p:txBody>
          <a:bodyPr>
            <a:normAutofit/>
          </a:bodyPr>
          <a:lstStyle/>
          <a:p>
            <a:pPr>
              <a:buFont typeface="Wingdings" pitchFamily="2" charset="2"/>
              <a:buChar char="q"/>
            </a:pPr>
            <a:r>
              <a:rPr lang="en-US" sz="2400" dirty="0">
                <a:solidFill>
                  <a:schemeClr val="accent1"/>
                </a:solidFill>
                <a:latin typeface="Bookman Old Style" pitchFamily="18" charset="0"/>
              </a:rPr>
              <a:t>A data-driven customer retention strategy can reap rewards in a big way, if you do it right. In fact, it’s proven to drive profit. </a:t>
            </a:r>
          </a:p>
          <a:p>
            <a:pPr marL="82296" indent="0">
              <a:buNone/>
            </a:pPr>
            <a:endParaRPr lang="en-US" sz="2400" dirty="0">
              <a:solidFill>
                <a:schemeClr val="accent1"/>
              </a:solidFill>
              <a:latin typeface="Bookman Old Style" pitchFamily="18" charset="0"/>
            </a:endParaRPr>
          </a:p>
          <a:p>
            <a:pPr>
              <a:buFont typeface="Wingdings" pitchFamily="2" charset="2"/>
              <a:buChar char="q"/>
            </a:pPr>
            <a:r>
              <a:rPr lang="en-US" sz="2400" dirty="0">
                <a:solidFill>
                  <a:schemeClr val="accent1"/>
                </a:solidFill>
                <a:latin typeface="Bookman Old Style" pitchFamily="18" charset="0"/>
              </a:rPr>
              <a:t>A McKinsey report states that “executive teams that make extensive use of customer data analytics across all business decisions see a 126% profit improvement over companies that don’t” (McKinsey, 2014).</a:t>
            </a:r>
          </a:p>
          <a:p>
            <a:endParaRPr lang="en-US" sz="2400" dirty="0">
              <a:latin typeface="Bookman Old Style" pitchFamily="18" charset="0"/>
            </a:endParaRPr>
          </a:p>
          <a:p>
            <a:endParaRPr lang="en-US" sz="2400" dirty="0">
              <a:latin typeface="Bookman Old Style" pitchFamily="18" charset="0"/>
            </a:endParaRPr>
          </a:p>
        </p:txBody>
      </p:sp>
    </p:spTree>
    <p:extLst>
      <p:ext uri="{BB962C8B-B14F-4D97-AF65-F5344CB8AC3E}">
        <p14:creationId xmlns:p14="http://schemas.microsoft.com/office/powerpoint/2010/main" val="41773362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20775"/>
            <a:ext cx="9144000" cy="4614863"/>
          </a:xfrm>
          <a:prstGeom prst="rect">
            <a:avLst/>
          </a:prstGeom>
          <a:noFill/>
          <a:ln>
            <a:noFill/>
          </a:ln>
        </p:spPr>
      </p:pic>
    </p:spTree>
    <p:extLst>
      <p:ext uri="{BB962C8B-B14F-4D97-AF65-F5344CB8AC3E}">
        <p14:creationId xmlns:p14="http://schemas.microsoft.com/office/powerpoint/2010/main" val="5791989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1563"/>
            <a:ext cx="9144000" cy="4714875"/>
          </a:xfrm>
          <a:prstGeom prst="rect">
            <a:avLst/>
          </a:prstGeom>
          <a:noFill/>
          <a:ln>
            <a:noFill/>
          </a:ln>
        </p:spPr>
      </p:pic>
    </p:spTree>
    <p:extLst>
      <p:ext uri="{BB962C8B-B14F-4D97-AF65-F5344CB8AC3E}">
        <p14:creationId xmlns:p14="http://schemas.microsoft.com/office/powerpoint/2010/main" val="32950183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9500"/>
            <a:ext cx="9144000" cy="4697413"/>
          </a:xfrm>
          <a:prstGeom prst="rect">
            <a:avLst/>
          </a:prstGeom>
          <a:noFill/>
          <a:ln>
            <a:noFill/>
          </a:ln>
        </p:spPr>
      </p:pic>
    </p:spTree>
    <p:extLst>
      <p:ext uri="{BB962C8B-B14F-4D97-AF65-F5344CB8AC3E}">
        <p14:creationId xmlns:p14="http://schemas.microsoft.com/office/powerpoint/2010/main" val="35120706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3150"/>
            <a:ext cx="9144000" cy="4711700"/>
          </a:xfrm>
          <a:prstGeom prst="rect">
            <a:avLst/>
          </a:prstGeom>
          <a:noFill/>
          <a:ln>
            <a:noFill/>
          </a:ln>
        </p:spPr>
      </p:pic>
    </p:spTree>
    <p:extLst>
      <p:ext uri="{BB962C8B-B14F-4D97-AF65-F5344CB8AC3E}">
        <p14:creationId xmlns:p14="http://schemas.microsoft.com/office/powerpoint/2010/main" val="25209149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9975"/>
            <a:ext cx="9144000" cy="4718050"/>
          </a:xfrm>
          <a:prstGeom prst="rect">
            <a:avLst/>
          </a:prstGeom>
          <a:noFill/>
          <a:ln>
            <a:noFill/>
          </a:ln>
        </p:spPr>
      </p:pic>
    </p:spTree>
    <p:extLst>
      <p:ext uri="{BB962C8B-B14F-4D97-AF65-F5344CB8AC3E}">
        <p14:creationId xmlns:p14="http://schemas.microsoft.com/office/powerpoint/2010/main" val="36215598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5213"/>
            <a:ext cx="9144000" cy="4727575"/>
          </a:xfrm>
          <a:prstGeom prst="rect">
            <a:avLst/>
          </a:prstGeom>
          <a:noFill/>
          <a:ln>
            <a:noFill/>
          </a:ln>
        </p:spPr>
      </p:pic>
    </p:spTree>
    <p:extLst>
      <p:ext uri="{BB962C8B-B14F-4D97-AF65-F5344CB8AC3E}">
        <p14:creationId xmlns:p14="http://schemas.microsoft.com/office/powerpoint/2010/main" val="10184609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6325"/>
            <a:ext cx="9144000" cy="4703763"/>
          </a:xfrm>
          <a:prstGeom prst="rect">
            <a:avLst/>
          </a:prstGeom>
          <a:noFill/>
          <a:ln>
            <a:noFill/>
          </a:ln>
        </p:spPr>
      </p:pic>
    </p:spTree>
    <p:extLst>
      <p:ext uri="{BB962C8B-B14F-4D97-AF65-F5344CB8AC3E}">
        <p14:creationId xmlns:p14="http://schemas.microsoft.com/office/powerpoint/2010/main" val="18944150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7913"/>
            <a:ext cx="9144000" cy="4700587"/>
          </a:xfrm>
          <a:prstGeom prst="rect">
            <a:avLst/>
          </a:prstGeom>
          <a:noFill/>
          <a:ln>
            <a:noFill/>
          </a:ln>
        </p:spPr>
      </p:pic>
    </p:spTree>
    <p:extLst>
      <p:ext uri="{BB962C8B-B14F-4D97-AF65-F5344CB8AC3E}">
        <p14:creationId xmlns:p14="http://schemas.microsoft.com/office/powerpoint/2010/main" val="15913769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0450"/>
            <a:ext cx="9144000" cy="4735513"/>
          </a:xfrm>
          <a:prstGeom prst="rect">
            <a:avLst/>
          </a:prstGeom>
          <a:noFill/>
          <a:ln>
            <a:noFill/>
          </a:ln>
        </p:spPr>
      </p:pic>
    </p:spTree>
    <p:extLst>
      <p:ext uri="{BB962C8B-B14F-4D97-AF65-F5344CB8AC3E}">
        <p14:creationId xmlns:p14="http://schemas.microsoft.com/office/powerpoint/2010/main" val="10662285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82675"/>
            <a:ext cx="9144000" cy="4691063"/>
          </a:xfrm>
          <a:prstGeom prst="rect">
            <a:avLst/>
          </a:prstGeom>
          <a:noFill/>
          <a:ln>
            <a:noFill/>
          </a:ln>
        </p:spPr>
      </p:pic>
    </p:spTree>
    <p:extLst>
      <p:ext uri="{BB962C8B-B14F-4D97-AF65-F5344CB8AC3E}">
        <p14:creationId xmlns:p14="http://schemas.microsoft.com/office/powerpoint/2010/main" val="4228934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rPr>
              <a:t>Problem Statement</a:t>
            </a:r>
            <a:endParaRPr lang="en-US" dirty="0"/>
          </a:p>
        </p:txBody>
      </p:sp>
      <p:sp>
        <p:nvSpPr>
          <p:cNvPr id="3" name="Content Placeholder 2"/>
          <p:cNvSpPr>
            <a:spLocks noGrp="1"/>
          </p:cNvSpPr>
          <p:nvPr>
            <p:ph idx="1"/>
          </p:nvPr>
        </p:nvSpPr>
        <p:spPr/>
        <p:txBody>
          <a:bodyPr>
            <a:normAutofit fontScale="70000" lnSpcReduction="20000"/>
          </a:bodyPr>
          <a:lstStyle/>
          <a:p>
            <a:r>
              <a:rPr lang="en-IN" dirty="0">
                <a:latin typeface="Bookman Old Style" pitchFamily="18" charset="0"/>
              </a:rPr>
              <a:t> </a:t>
            </a:r>
            <a:r>
              <a:rPr lang="en-IN" dirty="0">
                <a:solidFill>
                  <a:schemeClr val="accent1">
                    <a:lumMod val="75000"/>
                  </a:schemeClr>
                </a:solidFill>
                <a:latin typeface="Bookman Old Style" pitchFamily="18" charset="0"/>
                <a:ea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a:t>
            </a:r>
            <a:endParaRPr lang="en-IN" dirty="0">
              <a:solidFill>
                <a:schemeClr val="accent1">
                  <a:lumMod val="75000"/>
                </a:schemeClr>
              </a:solidFill>
              <a:latin typeface="Bookman Old Style" pitchFamily="18" charset="0"/>
            </a:endParaRPr>
          </a:p>
          <a:p>
            <a:endParaRPr lang="en-US" dirty="0"/>
          </a:p>
        </p:txBody>
      </p:sp>
    </p:spTree>
    <p:extLst>
      <p:ext uri="{BB962C8B-B14F-4D97-AF65-F5344CB8AC3E}">
        <p14:creationId xmlns:p14="http://schemas.microsoft.com/office/powerpoint/2010/main" val="39002326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82675"/>
            <a:ext cx="9144000" cy="4691063"/>
          </a:xfrm>
          <a:prstGeom prst="rect">
            <a:avLst/>
          </a:prstGeom>
          <a:noFill/>
          <a:ln>
            <a:noFill/>
          </a:ln>
        </p:spPr>
      </p:pic>
    </p:spTree>
    <p:extLst>
      <p:ext uri="{BB962C8B-B14F-4D97-AF65-F5344CB8AC3E}">
        <p14:creationId xmlns:p14="http://schemas.microsoft.com/office/powerpoint/2010/main" val="2962755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82675"/>
            <a:ext cx="9144000" cy="4691063"/>
          </a:xfrm>
          <a:prstGeom prst="rect">
            <a:avLst/>
          </a:prstGeom>
          <a:noFill/>
          <a:ln>
            <a:noFill/>
          </a:ln>
        </p:spPr>
      </p:pic>
    </p:spTree>
    <p:extLst>
      <p:ext uri="{BB962C8B-B14F-4D97-AF65-F5344CB8AC3E}">
        <p14:creationId xmlns:p14="http://schemas.microsoft.com/office/powerpoint/2010/main" val="32169498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9975"/>
            <a:ext cx="9144000" cy="4718050"/>
          </a:xfrm>
          <a:prstGeom prst="rect">
            <a:avLst/>
          </a:prstGeom>
          <a:noFill/>
          <a:ln>
            <a:noFill/>
          </a:ln>
        </p:spPr>
      </p:pic>
    </p:spTree>
    <p:extLst>
      <p:ext uri="{BB962C8B-B14F-4D97-AF65-F5344CB8AC3E}">
        <p14:creationId xmlns:p14="http://schemas.microsoft.com/office/powerpoint/2010/main" val="41230985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3150"/>
            <a:ext cx="9144000" cy="4711700"/>
          </a:xfrm>
          <a:prstGeom prst="rect">
            <a:avLst/>
          </a:prstGeom>
          <a:noFill/>
          <a:ln>
            <a:noFill/>
          </a:ln>
        </p:spPr>
      </p:pic>
    </p:spTree>
    <p:extLst>
      <p:ext uri="{BB962C8B-B14F-4D97-AF65-F5344CB8AC3E}">
        <p14:creationId xmlns:p14="http://schemas.microsoft.com/office/powerpoint/2010/main" val="18042316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84263"/>
            <a:ext cx="9144000" cy="4687887"/>
          </a:xfrm>
          <a:prstGeom prst="rect">
            <a:avLst/>
          </a:prstGeom>
          <a:noFill/>
          <a:ln>
            <a:noFill/>
          </a:ln>
        </p:spPr>
      </p:pic>
    </p:spTree>
    <p:extLst>
      <p:ext uri="{BB962C8B-B14F-4D97-AF65-F5344CB8AC3E}">
        <p14:creationId xmlns:p14="http://schemas.microsoft.com/office/powerpoint/2010/main" val="12334299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54100"/>
            <a:ext cx="9144000" cy="4748213"/>
          </a:xfrm>
          <a:prstGeom prst="rect">
            <a:avLst/>
          </a:prstGeom>
          <a:noFill/>
          <a:ln>
            <a:noFill/>
          </a:ln>
        </p:spPr>
      </p:pic>
    </p:spTree>
    <p:extLst>
      <p:ext uri="{BB962C8B-B14F-4D97-AF65-F5344CB8AC3E}">
        <p14:creationId xmlns:p14="http://schemas.microsoft.com/office/powerpoint/2010/main" val="15605725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9975"/>
            <a:ext cx="9144000" cy="4718050"/>
          </a:xfrm>
          <a:prstGeom prst="rect">
            <a:avLst/>
          </a:prstGeom>
          <a:noFill/>
          <a:ln>
            <a:noFill/>
          </a:ln>
        </p:spPr>
      </p:pic>
    </p:spTree>
    <p:extLst>
      <p:ext uri="{BB962C8B-B14F-4D97-AF65-F5344CB8AC3E}">
        <p14:creationId xmlns:p14="http://schemas.microsoft.com/office/powerpoint/2010/main" val="36185932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1563"/>
            <a:ext cx="9144000" cy="4714875"/>
          </a:xfrm>
          <a:prstGeom prst="rect">
            <a:avLst/>
          </a:prstGeom>
          <a:noFill/>
          <a:ln>
            <a:noFill/>
          </a:ln>
        </p:spPr>
      </p:pic>
    </p:spTree>
    <p:extLst>
      <p:ext uri="{BB962C8B-B14F-4D97-AF65-F5344CB8AC3E}">
        <p14:creationId xmlns:p14="http://schemas.microsoft.com/office/powerpoint/2010/main" val="15168637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5213"/>
            <a:ext cx="9144000" cy="4727575"/>
          </a:xfrm>
          <a:prstGeom prst="rect">
            <a:avLst/>
          </a:prstGeom>
          <a:noFill/>
          <a:ln>
            <a:noFill/>
          </a:ln>
        </p:spPr>
      </p:pic>
    </p:spTree>
    <p:extLst>
      <p:ext uri="{BB962C8B-B14F-4D97-AF65-F5344CB8AC3E}">
        <p14:creationId xmlns:p14="http://schemas.microsoft.com/office/powerpoint/2010/main" val="18565936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8388"/>
            <a:ext cx="9144000" cy="4721225"/>
          </a:xfrm>
          <a:prstGeom prst="rect">
            <a:avLst/>
          </a:prstGeom>
          <a:noFill/>
          <a:ln>
            <a:noFill/>
          </a:ln>
        </p:spPr>
      </p:pic>
    </p:spTree>
    <p:extLst>
      <p:ext uri="{BB962C8B-B14F-4D97-AF65-F5344CB8AC3E}">
        <p14:creationId xmlns:p14="http://schemas.microsoft.com/office/powerpoint/2010/main" val="1558992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b="1" dirty="0">
                <a:solidFill>
                  <a:srgbClr val="FF0000"/>
                </a:solidFill>
                <a:latin typeface="Century" panose="02040604050505020304" pitchFamily="18" charset="0"/>
              </a:rPr>
              <a:t>Problem Understanding</a:t>
            </a:r>
            <a:endParaRPr lang="en-US" dirty="0"/>
          </a:p>
        </p:txBody>
      </p:sp>
      <p:sp>
        <p:nvSpPr>
          <p:cNvPr id="3" name="Content Placeholder 2"/>
          <p:cNvSpPr>
            <a:spLocks noGrp="1"/>
          </p:cNvSpPr>
          <p:nvPr>
            <p:ph idx="1"/>
          </p:nvPr>
        </p:nvSpPr>
        <p:spPr/>
        <p:txBody>
          <a:bodyPr>
            <a:normAutofit fontScale="62500" lnSpcReduction="20000"/>
          </a:bodyPr>
          <a:lstStyle/>
          <a:p>
            <a:pPr>
              <a:buFont typeface="Wingdings" panose="05000000000000000000" pitchFamily="2" charset="2"/>
              <a:buChar char="ü"/>
            </a:pPr>
            <a:r>
              <a:rPr lang="en-IN" dirty="0">
                <a:latin typeface="Bookman Old Style" pitchFamily="18" charset="0"/>
              </a:rPr>
              <a:t> </a:t>
            </a:r>
            <a:r>
              <a:rPr lang="en-IN" dirty="0">
                <a:solidFill>
                  <a:schemeClr val="accent1">
                    <a:lumMod val="75000"/>
                  </a:schemeClr>
                </a:solidFill>
                <a:latin typeface="Bookman Old Style" pitchFamily="18" charset="0"/>
                <a:ea typeface="Calibri" panose="020F0502020204030204" pitchFamily="34" charset="0"/>
              </a:rPr>
              <a:t>Customer retention means the process of maintaining or keeping customers once you have acquired them. </a:t>
            </a:r>
            <a:endParaRPr lang="en-IN" dirty="0" smtClean="0">
              <a:solidFill>
                <a:schemeClr val="accent1">
                  <a:lumMod val="75000"/>
                </a:schemeClr>
              </a:solidFill>
              <a:latin typeface="Bookman Old Style" pitchFamily="18" charset="0"/>
              <a:ea typeface="Calibri" panose="020F0502020204030204" pitchFamily="34" charset="0"/>
            </a:endParaRPr>
          </a:p>
          <a:p>
            <a:pPr marL="82296" indent="0">
              <a:buNone/>
            </a:pPr>
            <a:endParaRPr lang="en-IN" dirty="0">
              <a:solidFill>
                <a:schemeClr val="accent1">
                  <a:lumMod val="75000"/>
                </a:schemeClr>
              </a:solidFill>
              <a:latin typeface="Bookman Old Style" pitchFamily="18" charset="0"/>
              <a:ea typeface="Calibri" panose="020F0502020204030204" pitchFamily="34" charset="0"/>
            </a:endParaRPr>
          </a:p>
          <a:p>
            <a:pPr>
              <a:buFont typeface="Wingdings" panose="05000000000000000000" pitchFamily="2" charset="2"/>
              <a:buChar char="ü"/>
            </a:pPr>
            <a:r>
              <a:rPr lang="en-IN" dirty="0">
                <a:solidFill>
                  <a:schemeClr val="accent1">
                    <a:lumMod val="75000"/>
                  </a:schemeClr>
                </a:solidFill>
                <a:latin typeface="Bookman Old Style" pitchFamily="18" charset="0"/>
                <a:ea typeface="Calibri" panose="020F0502020204030204" pitchFamily="34" charset="0"/>
              </a:rPr>
              <a:t>It’s all the activities that a company must do in order to keep their customers around. </a:t>
            </a:r>
            <a:endParaRPr lang="en-IN" dirty="0" smtClean="0">
              <a:solidFill>
                <a:schemeClr val="accent1">
                  <a:lumMod val="75000"/>
                </a:schemeClr>
              </a:solidFill>
              <a:latin typeface="Bookman Old Style" pitchFamily="18" charset="0"/>
              <a:ea typeface="Calibri" panose="020F0502020204030204" pitchFamily="34" charset="0"/>
            </a:endParaRPr>
          </a:p>
          <a:p>
            <a:pPr marL="82296" indent="0">
              <a:buNone/>
            </a:pPr>
            <a:endParaRPr lang="en-IN" dirty="0">
              <a:solidFill>
                <a:schemeClr val="accent1">
                  <a:lumMod val="75000"/>
                </a:schemeClr>
              </a:solidFill>
              <a:latin typeface="Bookman Old Style" pitchFamily="18" charset="0"/>
              <a:ea typeface="Calibri" panose="020F0502020204030204" pitchFamily="34" charset="0"/>
            </a:endParaRPr>
          </a:p>
          <a:p>
            <a:pPr>
              <a:buFont typeface="Wingdings" panose="05000000000000000000" pitchFamily="2" charset="2"/>
              <a:buChar char="ü"/>
            </a:pPr>
            <a:r>
              <a:rPr lang="en-IN" dirty="0">
                <a:solidFill>
                  <a:schemeClr val="accent1">
                    <a:lumMod val="75000"/>
                  </a:schemeClr>
                </a:solidFill>
                <a:latin typeface="Bookman Old Style" pitchFamily="18" charset="0"/>
                <a:ea typeface="Calibri" panose="020F0502020204030204" pitchFamily="34" charset="0"/>
              </a:rPr>
              <a:t>The goal is to build a long-lasting relationship between the brand and consumers. </a:t>
            </a:r>
            <a:endParaRPr lang="en-IN" dirty="0" smtClean="0">
              <a:solidFill>
                <a:schemeClr val="accent1">
                  <a:lumMod val="75000"/>
                </a:schemeClr>
              </a:solidFill>
              <a:latin typeface="Bookman Old Style" pitchFamily="18" charset="0"/>
              <a:ea typeface="Calibri" panose="020F0502020204030204" pitchFamily="34" charset="0"/>
            </a:endParaRPr>
          </a:p>
          <a:p>
            <a:pPr marL="82296" indent="0">
              <a:buNone/>
            </a:pPr>
            <a:endParaRPr lang="en-IN" dirty="0">
              <a:solidFill>
                <a:schemeClr val="accent1">
                  <a:lumMod val="75000"/>
                </a:schemeClr>
              </a:solidFill>
              <a:latin typeface="Bookman Old Style" pitchFamily="18" charset="0"/>
              <a:ea typeface="Calibri" panose="020F0502020204030204" pitchFamily="34" charset="0"/>
            </a:endParaRPr>
          </a:p>
          <a:p>
            <a:pPr>
              <a:buFont typeface="Wingdings" panose="05000000000000000000" pitchFamily="2" charset="2"/>
              <a:buChar char="ü"/>
            </a:pPr>
            <a:r>
              <a:rPr lang="en-IN" dirty="0">
                <a:solidFill>
                  <a:schemeClr val="accent1">
                    <a:lumMod val="75000"/>
                  </a:schemeClr>
                </a:solidFill>
                <a:latin typeface="Bookman Old Style" pitchFamily="18" charset="0"/>
                <a:ea typeface="Calibri" panose="020F0502020204030204" pitchFamily="34" charset="0"/>
              </a:rPr>
              <a:t>Once a customer becomes loyal to your brand, not only he will buy more from you than a normal customer but he’ll spread good words about your business, increase your reputation. </a:t>
            </a:r>
            <a:endParaRPr lang="en-IN" b="1" i="1" dirty="0">
              <a:solidFill>
                <a:schemeClr val="accent1">
                  <a:lumMod val="75000"/>
                </a:schemeClr>
              </a:solidFill>
              <a:latin typeface="Bookman Old Style" pitchFamily="18" charset="0"/>
              <a:ea typeface="Calibri" panose="020F0502020204030204" pitchFamily="34" charset="0"/>
            </a:endParaRPr>
          </a:p>
          <a:p>
            <a:pPr marL="82296" indent="0">
              <a:buNone/>
            </a:pPr>
            <a:endParaRPr lang="en-IN" b="1" i="1" dirty="0">
              <a:solidFill>
                <a:schemeClr val="accent1">
                  <a:lumMod val="75000"/>
                </a:schemeClr>
              </a:solidFill>
              <a:latin typeface="Bookman Old Style" pitchFamily="18" charset="0"/>
              <a:ea typeface="Calibri" panose="020F0502020204030204" pitchFamily="34" charset="0"/>
            </a:endParaRPr>
          </a:p>
          <a:p>
            <a:pPr marL="82296" indent="0">
              <a:buNone/>
            </a:pPr>
            <a:r>
              <a:rPr lang="en-IN" b="1" i="1" dirty="0">
                <a:solidFill>
                  <a:schemeClr val="accent1">
                    <a:lumMod val="75000"/>
                  </a:schemeClr>
                </a:solidFill>
                <a:latin typeface="Bookman Old Style" pitchFamily="18" charset="0"/>
                <a:ea typeface="Calibri" panose="020F0502020204030204" pitchFamily="34" charset="0"/>
              </a:rPr>
              <a:t>I have used all my analytical skills to solve the problem of customer retention.</a:t>
            </a:r>
            <a:endParaRPr lang="en-IN" b="1" i="1" dirty="0">
              <a:solidFill>
                <a:schemeClr val="accent1">
                  <a:lumMod val="75000"/>
                </a:schemeClr>
              </a:solidFill>
              <a:latin typeface="Bookman Old Style" pitchFamily="18" charset="0"/>
            </a:endParaRPr>
          </a:p>
          <a:p>
            <a:endParaRPr lang="en-US" dirty="0">
              <a:latin typeface="Bookman Old Style" pitchFamily="18" charset="0"/>
            </a:endParaRPr>
          </a:p>
        </p:txBody>
      </p:sp>
    </p:spTree>
    <p:extLst>
      <p:ext uri="{BB962C8B-B14F-4D97-AF65-F5344CB8AC3E}">
        <p14:creationId xmlns:p14="http://schemas.microsoft.com/office/powerpoint/2010/main" val="3405996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3150"/>
            <a:ext cx="9144000" cy="4711700"/>
          </a:xfrm>
          <a:prstGeom prst="rect">
            <a:avLst/>
          </a:prstGeom>
          <a:noFill/>
          <a:ln>
            <a:noFill/>
          </a:ln>
        </p:spPr>
      </p:pic>
    </p:spTree>
    <p:extLst>
      <p:ext uri="{BB962C8B-B14F-4D97-AF65-F5344CB8AC3E}">
        <p14:creationId xmlns:p14="http://schemas.microsoft.com/office/powerpoint/2010/main" val="11380301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9975"/>
            <a:ext cx="9144000" cy="4718050"/>
          </a:xfrm>
          <a:prstGeom prst="rect">
            <a:avLst/>
          </a:prstGeom>
          <a:noFill/>
          <a:ln>
            <a:noFill/>
          </a:ln>
        </p:spPr>
      </p:pic>
    </p:spTree>
    <p:extLst>
      <p:ext uri="{BB962C8B-B14F-4D97-AF65-F5344CB8AC3E}">
        <p14:creationId xmlns:p14="http://schemas.microsoft.com/office/powerpoint/2010/main" val="5787353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08075"/>
            <a:ext cx="9144000" cy="4640263"/>
          </a:xfrm>
          <a:prstGeom prst="rect">
            <a:avLst/>
          </a:prstGeom>
          <a:noFill/>
          <a:ln>
            <a:noFill/>
          </a:ln>
        </p:spPr>
      </p:pic>
    </p:spTree>
    <p:extLst>
      <p:ext uri="{BB962C8B-B14F-4D97-AF65-F5344CB8AC3E}">
        <p14:creationId xmlns:p14="http://schemas.microsoft.com/office/powerpoint/2010/main" val="32412633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5213"/>
            <a:ext cx="9144000" cy="4727575"/>
          </a:xfrm>
          <a:prstGeom prst="rect">
            <a:avLst/>
          </a:prstGeom>
          <a:noFill/>
          <a:ln>
            <a:noFill/>
          </a:ln>
        </p:spPr>
      </p:pic>
    </p:spTree>
    <p:extLst>
      <p:ext uri="{BB962C8B-B14F-4D97-AF65-F5344CB8AC3E}">
        <p14:creationId xmlns:p14="http://schemas.microsoft.com/office/powerpoint/2010/main" val="39472459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25538"/>
            <a:ext cx="9144000" cy="4606925"/>
          </a:xfrm>
          <a:prstGeom prst="rect">
            <a:avLst/>
          </a:prstGeom>
          <a:noFill/>
          <a:ln>
            <a:noFill/>
          </a:ln>
        </p:spPr>
      </p:pic>
    </p:spTree>
    <p:extLst>
      <p:ext uri="{BB962C8B-B14F-4D97-AF65-F5344CB8AC3E}">
        <p14:creationId xmlns:p14="http://schemas.microsoft.com/office/powerpoint/2010/main" val="37222251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82675"/>
            <a:ext cx="9144000" cy="4691063"/>
          </a:xfrm>
          <a:prstGeom prst="rect">
            <a:avLst/>
          </a:prstGeom>
          <a:noFill/>
          <a:ln>
            <a:noFill/>
          </a:ln>
        </p:spPr>
      </p:pic>
    </p:spTree>
    <p:extLst>
      <p:ext uri="{BB962C8B-B14F-4D97-AF65-F5344CB8AC3E}">
        <p14:creationId xmlns:p14="http://schemas.microsoft.com/office/powerpoint/2010/main" val="17622750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65213"/>
            <a:ext cx="9144000" cy="4727575"/>
          </a:xfrm>
          <a:prstGeom prst="rect">
            <a:avLst/>
          </a:prstGeom>
          <a:noFill/>
          <a:ln>
            <a:noFill/>
          </a:ln>
        </p:spPr>
      </p:pic>
    </p:spTree>
    <p:extLst>
      <p:ext uri="{BB962C8B-B14F-4D97-AF65-F5344CB8AC3E}">
        <p14:creationId xmlns:p14="http://schemas.microsoft.com/office/powerpoint/2010/main" val="25117651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27935870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24880587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2766685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rgbClr val="FF0000"/>
                </a:solidFill>
                <a:latin typeface="Century" panose="02040604050505020304" pitchFamily="18" charset="0"/>
              </a:rPr>
              <a:t>Exploratory data analysis(EDA)</a:t>
            </a:r>
            <a:endParaRPr lang="en-US" sz="3600" dirty="0"/>
          </a:p>
        </p:txBody>
      </p:sp>
      <p:sp>
        <p:nvSpPr>
          <p:cNvPr id="3" name="Content Placeholder 2"/>
          <p:cNvSpPr>
            <a:spLocks noGrp="1"/>
          </p:cNvSpPr>
          <p:nvPr>
            <p:ph idx="1"/>
          </p:nvPr>
        </p:nvSpPr>
        <p:spPr/>
        <p:txBody>
          <a:bodyPr>
            <a:normAutofit fontScale="62500" lnSpcReduction="20000"/>
          </a:bodyPr>
          <a:lstStyle/>
          <a:p>
            <a:pPr marL="0" indent="0">
              <a:buNone/>
            </a:pPr>
            <a:endParaRPr lang="en-IN" dirty="0">
              <a:solidFill>
                <a:schemeClr val="accent1">
                  <a:lumMod val="75000"/>
                </a:schemeClr>
              </a:solidFill>
              <a:latin typeface="Bookman Old Style" pitchFamily="18" charset="0"/>
            </a:endParaRPr>
          </a:p>
          <a:p>
            <a:pPr>
              <a:buFont typeface="Wingdings" pitchFamily="2" charset="2"/>
              <a:buChar char="Ø"/>
            </a:pPr>
            <a:r>
              <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rPr>
              <a:t>I have imported the dataset which was in excel format. </a:t>
            </a:r>
            <a:endParaRPr lang="en-IN" dirty="0" smtClean="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marL="82296" indent="0">
              <a:buNone/>
            </a:pP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Wingdings" pitchFamily="2" charset="2"/>
              <a:buChar char="Ø"/>
            </a:pPr>
            <a:r>
              <a:rPr lang="en-IN" dirty="0">
                <a:solidFill>
                  <a:schemeClr val="accent1">
                    <a:lumMod val="75000"/>
                  </a:schemeClr>
                </a:solidFill>
                <a:latin typeface="Bookman Old Style" pitchFamily="18" charset="0"/>
                <a:ea typeface="Calibri" panose="020F0502020204030204" pitchFamily="34" charset="0"/>
              </a:rPr>
              <a:t>As the column names were very descriptive and they look hard to handle with unnecessary spacing so I have changed my column names in new excel file and used that for further analysis</a:t>
            </a:r>
            <a:r>
              <a:rPr lang="en-IN" dirty="0" smtClean="0">
                <a:solidFill>
                  <a:schemeClr val="accent1">
                    <a:lumMod val="75000"/>
                  </a:schemeClr>
                </a:solidFill>
                <a:latin typeface="Bookman Old Style" pitchFamily="18" charset="0"/>
                <a:ea typeface="Calibri" panose="020F0502020204030204" pitchFamily="34" charset="0"/>
              </a:rPr>
              <a:t>.</a:t>
            </a:r>
          </a:p>
          <a:p>
            <a:pPr marL="82296" indent="0">
              <a:buNone/>
            </a:pPr>
            <a:r>
              <a:rPr lang="en-IN" dirty="0" smtClean="0">
                <a:solidFill>
                  <a:schemeClr val="accent1">
                    <a:lumMod val="75000"/>
                  </a:schemeClr>
                </a:solidFill>
                <a:latin typeface="Bookman Old Style" pitchFamily="18" charset="0"/>
                <a:ea typeface="Calibri" panose="020F0502020204030204" pitchFamily="34" charset="0"/>
              </a:rPr>
              <a:t> </a:t>
            </a:r>
            <a:endPar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endParaRPr>
          </a:p>
          <a:p>
            <a:pPr>
              <a:buFont typeface="Wingdings" pitchFamily="2" charset="2"/>
              <a:buChar char="Ø"/>
            </a:pPr>
            <a:r>
              <a:rPr lang="en-IN" dirty="0">
                <a:solidFill>
                  <a:schemeClr val="accent1">
                    <a:lumMod val="75000"/>
                  </a:schemeClr>
                </a:solidFill>
                <a:latin typeface="Bookman Old Style" pitchFamily="18" charset="0"/>
                <a:ea typeface="Calibri" panose="020F0502020204030204" pitchFamily="34" charset="0"/>
                <a:cs typeface="Times New Roman" panose="02020603050405020304" pitchFamily="18" charset="0"/>
              </a:rPr>
              <a:t>Then I did all th</a:t>
            </a:r>
            <a:r>
              <a:rPr lang="en-IN" dirty="0">
                <a:solidFill>
                  <a:schemeClr val="accent1">
                    <a:lumMod val="75000"/>
                  </a:schemeClr>
                </a:solidFill>
                <a:latin typeface="Bookman Old Style" pitchFamily="18" charset="0"/>
                <a:ea typeface="Calibri" panose="020F0502020204030204" pitchFamily="34" charset="0"/>
              </a:rPr>
              <a:t>e statistical analysis like checking shape, </a:t>
            </a:r>
            <a:r>
              <a:rPr lang="en-IN" dirty="0" err="1">
                <a:solidFill>
                  <a:schemeClr val="accent1">
                    <a:lumMod val="75000"/>
                  </a:schemeClr>
                </a:solidFill>
                <a:latin typeface="Bookman Old Style" pitchFamily="18" charset="0"/>
                <a:ea typeface="Calibri" panose="020F0502020204030204" pitchFamily="34" charset="0"/>
              </a:rPr>
              <a:t>nunique</a:t>
            </a:r>
            <a:r>
              <a:rPr lang="en-IN" dirty="0">
                <a:solidFill>
                  <a:schemeClr val="accent1">
                    <a:lumMod val="75000"/>
                  </a:schemeClr>
                </a:solidFill>
                <a:latin typeface="Bookman Old Style" pitchFamily="18" charset="0"/>
                <a:ea typeface="Calibri" panose="020F0502020204030204" pitchFamily="34" charset="0"/>
              </a:rPr>
              <a:t>, value counts, info etc</a:t>
            </a:r>
            <a:r>
              <a:rPr lang="en-IN" dirty="0" smtClean="0">
                <a:solidFill>
                  <a:schemeClr val="accent1">
                    <a:lumMod val="75000"/>
                  </a:schemeClr>
                </a:solidFill>
                <a:latin typeface="Bookman Old Style" pitchFamily="18" charset="0"/>
                <a:ea typeface="Calibri" panose="020F0502020204030204" pitchFamily="34" charset="0"/>
              </a:rPr>
              <a:t>.</a:t>
            </a:r>
          </a:p>
          <a:p>
            <a:pPr marL="82296" indent="0">
              <a:buNone/>
            </a:pPr>
            <a:endParaRPr lang="en-IN" dirty="0">
              <a:solidFill>
                <a:schemeClr val="accent1">
                  <a:lumMod val="75000"/>
                </a:schemeClr>
              </a:solidFill>
              <a:latin typeface="Bookman Old Style" pitchFamily="18" charset="0"/>
              <a:ea typeface="Calibri" panose="020F0502020204030204" pitchFamily="34" charset="0"/>
            </a:endParaRPr>
          </a:p>
          <a:p>
            <a:pPr>
              <a:buFont typeface="Wingdings" pitchFamily="2" charset="2"/>
              <a:buChar char="Ø"/>
            </a:pPr>
            <a:r>
              <a:rPr lang="en-IN" dirty="0">
                <a:solidFill>
                  <a:schemeClr val="accent1">
                    <a:lumMod val="75000"/>
                  </a:schemeClr>
                </a:solidFill>
                <a:latin typeface="Bookman Old Style" pitchFamily="18" charset="0"/>
                <a:ea typeface="Calibri" panose="020F0502020204030204" pitchFamily="34" charset="0"/>
              </a:rPr>
              <a:t>I have checked for null values but luckily there was no null values in the dataset provided</a:t>
            </a:r>
            <a:r>
              <a:rPr lang="en-IN" dirty="0" smtClean="0">
                <a:solidFill>
                  <a:schemeClr val="accent1">
                    <a:lumMod val="75000"/>
                  </a:schemeClr>
                </a:solidFill>
                <a:latin typeface="Bookman Old Style" pitchFamily="18" charset="0"/>
                <a:ea typeface="Calibri" panose="020F0502020204030204" pitchFamily="34" charset="0"/>
              </a:rPr>
              <a:t>.</a:t>
            </a:r>
          </a:p>
          <a:p>
            <a:pPr>
              <a:buFont typeface="Wingdings" pitchFamily="2" charset="2"/>
              <a:buChar char="Ø"/>
            </a:pPr>
            <a:endParaRPr lang="en-IN" dirty="0">
              <a:solidFill>
                <a:schemeClr val="accent1">
                  <a:lumMod val="75000"/>
                </a:schemeClr>
              </a:solidFill>
              <a:latin typeface="Bookman Old Style" pitchFamily="18" charset="0"/>
              <a:ea typeface="Calibri" panose="020F0502020204030204" pitchFamily="34" charset="0"/>
            </a:endParaRPr>
          </a:p>
          <a:p>
            <a:pPr>
              <a:buFont typeface="Wingdings" pitchFamily="2" charset="2"/>
              <a:buChar char="Ø"/>
            </a:pPr>
            <a:r>
              <a:rPr lang="en-IN" dirty="0">
                <a:solidFill>
                  <a:schemeClr val="accent1">
                    <a:lumMod val="75000"/>
                  </a:schemeClr>
                </a:solidFill>
                <a:latin typeface="Bookman Old Style" pitchFamily="18" charset="0"/>
                <a:ea typeface="Calibri" panose="020F0502020204030204" pitchFamily="34" charset="0"/>
              </a:rPr>
              <a:t>I have used Pie-charts, Crosstabs, </a:t>
            </a:r>
            <a:r>
              <a:rPr lang="en-IN" dirty="0" err="1">
                <a:solidFill>
                  <a:schemeClr val="accent1">
                    <a:lumMod val="75000"/>
                  </a:schemeClr>
                </a:solidFill>
                <a:latin typeface="Bookman Old Style" pitchFamily="18" charset="0"/>
                <a:ea typeface="Calibri" panose="020F0502020204030204" pitchFamily="34" charset="0"/>
              </a:rPr>
              <a:t>Countplots</a:t>
            </a:r>
            <a:r>
              <a:rPr lang="en-IN" dirty="0">
                <a:solidFill>
                  <a:schemeClr val="accent1">
                    <a:lumMod val="75000"/>
                  </a:schemeClr>
                </a:solidFill>
                <a:latin typeface="Bookman Old Style" pitchFamily="18" charset="0"/>
                <a:ea typeface="Calibri" panose="020F0502020204030204" pitchFamily="34" charset="0"/>
              </a:rPr>
              <a:t> ,Line graph for analysis.</a:t>
            </a:r>
          </a:p>
          <a:p>
            <a:endParaRPr lang="en-US" dirty="0">
              <a:latin typeface="Bookman Old Style" pitchFamily="18" charset="0"/>
            </a:endParaRPr>
          </a:p>
        </p:txBody>
      </p:sp>
    </p:spTree>
    <p:extLst>
      <p:ext uri="{BB962C8B-B14F-4D97-AF65-F5344CB8AC3E}">
        <p14:creationId xmlns:p14="http://schemas.microsoft.com/office/powerpoint/2010/main" val="12579818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18285865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6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4943867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154154430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35730601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189780049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38001990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3224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37953844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39408698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92113"/>
            <a:ext cx="9144000" cy="6073775"/>
          </a:xfrm>
          <a:prstGeom prst="rect">
            <a:avLst/>
          </a:prstGeom>
          <a:noFill/>
          <a:ln>
            <a:noFill/>
          </a:ln>
        </p:spPr>
      </p:pic>
    </p:spTree>
    <p:extLst>
      <p:ext uri="{BB962C8B-B14F-4D97-AF65-F5344CB8AC3E}">
        <p14:creationId xmlns:p14="http://schemas.microsoft.com/office/powerpoint/2010/main" val="414049580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1403</TotalTime>
  <Words>1766</Words>
  <Application>Microsoft Office PowerPoint</Application>
  <PresentationFormat>On-screen Show (4:3)</PresentationFormat>
  <Paragraphs>155</Paragraphs>
  <Slides>150</Slides>
  <Notes>0</Notes>
  <HiddenSlides>0</HiddenSlides>
  <MMClips>0</MMClips>
  <ScaleCrop>false</ScaleCrop>
  <HeadingPairs>
    <vt:vector size="4" baseType="variant">
      <vt:variant>
        <vt:lpstr>Theme</vt:lpstr>
      </vt:variant>
      <vt:variant>
        <vt:i4>1</vt:i4>
      </vt:variant>
      <vt:variant>
        <vt:lpstr>Slide Titles</vt:lpstr>
      </vt:variant>
      <vt:variant>
        <vt:i4>150</vt:i4>
      </vt:variant>
    </vt:vector>
  </HeadingPairs>
  <TitlesOfParts>
    <vt:vector size="151" baseType="lpstr">
      <vt:lpstr>Solstice</vt:lpstr>
      <vt:lpstr>PowerPoint Presentation</vt:lpstr>
      <vt:lpstr>Agenda</vt:lpstr>
      <vt:lpstr>Overview</vt:lpstr>
      <vt:lpstr>     What is Customer Retention  </vt:lpstr>
      <vt:lpstr>Need of Customer Retention</vt:lpstr>
      <vt:lpstr>Why Customer Retention</vt:lpstr>
      <vt:lpstr>Problem Statement</vt:lpstr>
      <vt:lpstr>Problem Understanding</vt:lpstr>
      <vt:lpstr>Exploratory data analysis(EDA)</vt:lpstr>
      <vt:lpstr>EDA</vt:lpstr>
      <vt:lpstr>EDA</vt:lpstr>
      <vt:lpstr>EDA</vt:lpstr>
      <vt:lpstr>Observations</vt:lpstr>
      <vt:lpstr>Observations</vt:lpstr>
      <vt:lpstr>Observations</vt:lpstr>
      <vt:lpstr>Observations</vt:lpstr>
      <vt:lpstr>Observations</vt:lpstr>
      <vt:lpstr>Observations</vt:lpstr>
      <vt:lpstr>Observations</vt:lpstr>
      <vt:lpstr>Observations</vt:lpstr>
      <vt:lpstr>Observations</vt:lpstr>
      <vt:lpstr>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pooja jain</dc:creator>
  <cp:lastModifiedBy>pooja jain</cp:lastModifiedBy>
  <cp:revision>13</cp:revision>
  <dcterms:created xsi:type="dcterms:W3CDTF">2023-01-10T18:22:43Z</dcterms:created>
  <dcterms:modified xsi:type="dcterms:W3CDTF">2023-01-11T17:57:17Z</dcterms:modified>
</cp:coreProperties>
</file>